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63AF4-52C2-4E88-A4E3-55FD76685C8D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419"/>
        </a:p>
      </dgm:t>
    </dgm:pt>
    <dgm:pt modelId="{2D695144-8E4B-4EE4-A096-9917FB456B0D}">
      <dgm:prSet phldrT="[Texto]"/>
      <dgm:spPr/>
      <dgm:t>
        <a:bodyPr/>
        <a:lstStyle/>
        <a:p>
          <a:r>
            <a:rPr lang="es-419" b="1" dirty="0"/>
            <a:t>1. Recopilación de información</a:t>
          </a:r>
        </a:p>
      </dgm:t>
    </dgm:pt>
    <dgm:pt modelId="{1408807F-96CF-4B73-BF18-007716AE766D}" type="parTrans" cxnId="{56BA9CC2-82BF-43D7-8AE1-DF0C9F270C85}">
      <dgm:prSet/>
      <dgm:spPr/>
      <dgm:t>
        <a:bodyPr/>
        <a:lstStyle/>
        <a:p>
          <a:endParaRPr lang="es-419" b="1"/>
        </a:p>
      </dgm:t>
    </dgm:pt>
    <dgm:pt modelId="{21F69113-11B4-445A-A507-3297F56EE621}" type="sibTrans" cxnId="{56BA9CC2-82BF-43D7-8AE1-DF0C9F270C85}">
      <dgm:prSet/>
      <dgm:spPr/>
      <dgm:t>
        <a:bodyPr/>
        <a:lstStyle/>
        <a:p>
          <a:endParaRPr lang="es-419" b="1"/>
        </a:p>
      </dgm:t>
    </dgm:pt>
    <dgm:pt modelId="{4130BC37-A2F0-4921-BDB3-AC032E54D88C}">
      <dgm:prSet phldrT="[Texto]"/>
      <dgm:spPr/>
      <dgm:t>
        <a:bodyPr/>
        <a:lstStyle/>
        <a:p>
          <a:r>
            <a:rPr lang="es-419" b="1" dirty="0"/>
            <a:t>2. Calibración modelo de optimización</a:t>
          </a:r>
        </a:p>
      </dgm:t>
    </dgm:pt>
    <dgm:pt modelId="{0E60E4B0-C8DC-4783-8608-1D2E56000AD8}" type="parTrans" cxnId="{3C46CF45-4341-4B43-B45F-3B7B8206DA06}">
      <dgm:prSet/>
      <dgm:spPr/>
      <dgm:t>
        <a:bodyPr/>
        <a:lstStyle/>
        <a:p>
          <a:endParaRPr lang="es-419" b="1"/>
        </a:p>
      </dgm:t>
    </dgm:pt>
    <dgm:pt modelId="{170247B5-7414-4144-B561-7169C3BB7E3C}" type="sibTrans" cxnId="{3C46CF45-4341-4B43-B45F-3B7B8206DA06}">
      <dgm:prSet/>
      <dgm:spPr/>
      <dgm:t>
        <a:bodyPr/>
        <a:lstStyle/>
        <a:p>
          <a:endParaRPr lang="es-419" b="1"/>
        </a:p>
      </dgm:t>
    </dgm:pt>
    <dgm:pt modelId="{C6F8E975-8CF9-42AE-A861-ED90D0A2C473}">
      <dgm:prSet phldrT="[Texto]"/>
      <dgm:spPr/>
      <dgm:t>
        <a:bodyPr/>
        <a:lstStyle/>
        <a:p>
          <a:r>
            <a:rPr lang="es-419" b="1" dirty="0"/>
            <a:t>4. Diseño y ejecución programa de captura de información (do file en Stata 17.0)</a:t>
          </a:r>
        </a:p>
      </dgm:t>
    </dgm:pt>
    <dgm:pt modelId="{EC00CEE6-3FF9-4328-AC63-7F38DDF3EC39}" type="parTrans" cxnId="{54030F80-326A-40E6-A21E-BEC1C62B23BF}">
      <dgm:prSet/>
      <dgm:spPr/>
      <dgm:t>
        <a:bodyPr/>
        <a:lstStyle/>
        <a:p>
          <a:endParaRPr lang="es-419" b="1"/>
        </a:p>
      </dgm:t>
    </dgm:pt>
    <dgm:pt modelId="{50AB9042-0A95-414C-8120-57C487672591}" type="sibTrans" cxnId="{54030F80-326A-40E6-A21E-BEC1C62B23BF}">
      <dgm:prSet/>
      <dgm:spPr/>
      <dgm:t>
        <a:bodyPr/>
        <a:lstStyle/>
        <a:p>
          <a:endParaRPr lang="es-419" b="1"/>
        </a:p>
      </dgm:t>
    </dgm:pt>
    <dgm:pt modelId="{7A6D5028-D43D-45B9-8A89-F4515FE801D4}">
      <dgm:prSet phldrT="[Texto]"/>
      <dgm:spPr/>
      <dgm:t>
        <a:bodyPr/>
        <a:lstStyle/>
        <a:p>
          <a:r>
            <a:rPr lang="es-419" b="1" dirty="0"/>
            <a:t>5. Se exportan bases de datos de resultados en Excel, formato “xlsx”</a:t>
          </a:r>
        </a:p>
      </dgm:t>
    </dgm:pt>
    <dgm:pt modelId="{EA203C32-9429-46C7-9626-360BC21619B1}" type="parTrans" cxnId="{4AF5BF9F-6A23-4DFD-908A-0866956A0940}">
      <dgm:prSet/>
      <dgm:spPr/>
      <dgm:t>
        <a:bodyPr/>
        <a:lstStyle/>
        <a:p>
          <a:endParaRPr lang="es-419" b="1"/>
        </a:p>
      </dgm:t>
    </dgm:pt>
    <dgm:pt modelId="{8F249C8E-AFDD-4D34-AAB2-F72A1E1E9E04}" type="sibTrans" cxnId="{4AF5BF9F-6A23-4DFD-908A-0866956A0940}">
      <dgm:prSet/>
      <dgm:spPr/>
      <dgm:t>
        <a:bodyPr/>
        <a:lstStyle/>
        <a:p>
          <a:endParaRPr lang="es-419" b="1"/>
        </a:p>
      </dgm:t>
    </dgm:pt>
    <dgm:pt modelId="{CB69395B-0371-4318-8347-529E1DA648C9}">
      <dgm:prSet phldrT="[Texto]"/>
      <dgm:spPr/>
      <dgm:t>
        <a:bodyPr/>
        <a:lstStyle/>
        <a:p>
          <a:r>
            <a:rPr lang="es-419" b="1" dirty="0"/>
            <a:t>6. Se consolida toda la información en el archivo “Funciones de Ingreso.xlsx” </a:t>
          </a:r>
        </a:p>
      </dgm:t>
    </dgm:pt>
    <dgm:pt modelId="{C7C6EE53-74D1-41BF-A0B5-FBCE4965E6F1}" type="parTrans" cxnId="{76258349-3724-4A4B-A903-CCEEABB1FEB1}">
      <dgm:prSet/>
      <dgm:spPr/>
      <dgm:t>
        <a:bodyPr/>
        <a:lstStyle/>
        <a:p>
          <a:endParaRPr lang="es-419" b="1"/>
        </a:p>
      </dgm:t>
    </dgm:pt>
    <dgm:pt modelId="{C4577705-03DA-49DD-A4B3-08279220C6F7}" type="sibTrans" cxnId="{76258349-3724-4A4B-A903-CCEEABB1FEB1}">
      <dgm:prSet/>
      <dgm:spPr/>
      <dgm:t>
        <a:bodyPr/>
        <a:lstStyle/>
        <a:p>
          <a:endParaRPr lang="es-419" b="1"/>
        </a:p>
      </dgm:t>
    </dgm:pt>
    <dgm:pt modelId="{8CAFA4EC-5171-4DC8-84C1-C1BB83B94809}">
      <dgm:prSet phldrT="[Texto]"/>
      <dgm:spPr/>
      <dgm:t>
        <a:bodyPr/>
        <a:lstStyle/>
        <a:p>
          <a:r>
            <a:rPr lang="es-419" b="1" dirty="0"/>
            <a:t>7. Macro Excel para optimización con precios eficientes</a:t>
          </a:r>
        </a:p>
      </dgm:t>
    </dgm:pt>
    <dgm:pt modelId="{2E02EFC6-5FB3-460B-9B91-16478FBFF426}" type="parTrans" cxnId="{44E0EDBB-19E7-41E5-890D-C7B4E3413935}">
      <dgm:prSet/>
      <dgm:spPr/>
      <dgm:t>
        <a:bodyPr/>
        <a:lstStyle/>
        <a:p>
          <a:endParaRPr lang="es-419" b="1"/>
        </a:p>
      </dgm:t>
    </dgm:pt>
    <dgm:pt modelId="{CAA3C666-6495-453F-B4E0-3B5B9E8A5414}" type="sibTrans" cxnId="{44E0EDBB-19E7-41E5-890D-C7B4E3413935}">
      <dgm:prSet/>
      <dgm:spPr/>
      <dgm:t>
        <a:bodyPr/>
        <a:lstStyle/>
        <a:p>
          <a:endParaRPr lang="es-419" b="1"/>
        </a:p>
      </dgm:t>
    </dgm:pt>
    <dgm:pt modelId="{04822D22-9247-4F79-9826-2866D675ECF6}">
      <dgm:prSet phldrT="[Texto]"/>
      <dgm:spPr/>
      <dgm:t>
        <a:bodyPr/>
        <a:lstStyle/>
        <a:p>
          <a:r>
            <a:rPr lang="es-419" b="1" dirty="0"/>
            <a:t>8. Ejecución programa Stata para consolidar resultados</a:t>
          </a:r>
        </a:p>
      </dgm:t>
    </dgm:pt>
    <dgm:pt modelId="{F8AD2A4D-8434-4696-A41F-9B66C0767996}" type="parTrans" cxnId="{288653F5-577D-415F-8F9A-B9647A53129A}">
      <dgm:prSet/>
      <dgm:spPr/>
      <dgm:t>
        <a:bodyPr/>
        <a:lstStyle/>
        <a:p>
          <a:endParaRPr lang="es-419" b="1"/>
        </a:p>
      </dgm:t>
    </dgm:pt>
    <dgm:pt modelId="{0F7FBCB6-F6C4-4297-B5A9-DD4BB7F2EF13}" type="sibTrans" cxnId="{288653F5-577D-415F-8F9A-B9647A53129A}">
      <dgm:prSet/>
      <dgm:spPr/>
      <dgm:t>
        <a:bodyPr/>
        <a:lstStyle/>
        <a:p>
          <a:endParaRPr lang="es-419" b="1"/>
        </a:p>
      </dgm:t>
    </dgm:pt>
    <dgm:pt modelId="{2BF926B7-5827-4687-AA45-CA67B75F2467}">
      <dgm:prSet phldrT="[Texto]"/>
      <dgm:spPr/>
      <dgm:t>
        <a:bodyPr/>
        <a:lstStyle/>
        <a:p>
          <a:r>
            <a:rPr lang="es-419" b="1" dirty="0"/>
            <a:t>9. Se exportan bases de datos de resultados en Excel, formato “xlsx”</a:t>
          </a:r>
        </a:p>
      </dgm:t>
    </dgm:pt>
    <dgm:pt modelId="{FEE63B11-2317-4B06-9010-0A1305B6F696}" type="parTrans" cxnId="{35401514-F27C-4962-8F12-4A0390410476}">
      <dgm:prSet/>
      <dgm:spPr/>
      <dgm:t>
        <a:bodyPr/>
        <a:lstStyle/>
        <a:p>
          <a:endParaRPr lang="en-US" b="1"/>
        </a:p>
      </dgm:t>
    </dgm:pt>
    <dgm:pt modelId="{7461D808-6134-4699-A373-E89B8B09D6BF}" type="sibTrans" cxnId="{35401514-F27C-4962-8F12-4A0390410476}">
      <dgm:prSet/>
      <dgm:spPr/>
      <dgm:t>
        <a:bodyPr/>
        <a:lstStyle/>
        <a:p>
          <a:endParaRPr lang="en-US" b="1"/>
        </a:p>
      </dgm:t>
    </dgm:pt>
    <dgm:pt modelId="{78FE88A8-0433-442B-94A7-26BAB129B58B}">
      <dgm:prSet phldrT="[Texto]"/>
      <dgm:spPr/>
      <dgm:t>
        <a:bodyPr/>
        <a:lstStyle/>
        <a:p>
          <a:r>
            <a:rPr lang="es-419" b="1" dirty="0"/>
            <a:t>10. Se consolida toda la información en el archivo “Modelo de Beneficios.xlsx” </a:t>
          </a:r>
        </a:p>
      </dgm:t>
    </dgm:pt>
    <dgm:pt modelId="{EBF217F5-851A-4EBC-83C1-68BFB0FBCA42}" type="parTrans" cxnId="{7700FC07-24E4-4007-8628-00453BED9002}">
      <dgm:prSet/>
      <dgm:spPr/>
      <dgm:t>
        <a:bodyPr/>
        <a:lstStyle/>
        <a:p>
          <a:endParaRPr lang="en-US" b="1"/>
        </a:p>
      </dgm:t>
    </dgm:pt>
    <dgm:pt modelId="{C4BC3217-432B-4E10-902D-83E749780989}" type="sibTrans" cxnId="{7700FC07-24E4-4007-8628-00453BED9002}">
      <dgm:prSet/>
      <dgm:spPr/>
      <dgm:t>
        <a:bodyPr/>
        <a:lstStyle/>
        <a:p>
          <a:endParaRPr lang="en-US" b="1"/>
        </a:p>
      </dgm:t>
    </dgm:pt>
    <dgm:pt modelId="{F26F6A55-0318-4A36-9045-3C288B932B61}">
      <dgm:prSet phldrT="[Texto]"/>
      <dgm:spPr/>
      <dgm:t>
        <a:bodyPr/>
        <a:lstStyle/>
        <a:p>
          <a:r>
            <a:rPr lang="es-419" b="1" dirty="0"/>
            <a:t>3. Macro Excel para optimización masiva</a:t>
          </a:r>
        </a:p>
      </dgm:t>
    </dgm:pt>
    <dgm:pt modelId="{5728ECC8-A3AD-4DD7-93FE-6271460EC200}" type="sibTrans" cxnId="{E92C951E-19F5-4C57-B32C-1266C3198190}">
      <dgm:prSet/>
      <dgm:spPr/>
      <dgm:t>
        <a:bodyPr/>
        <a:lstStyle/>
        <a:p>
          <a:endParaRPr lang="en-US" b="1"/>
        </a:p>
      </dgm:t>
    </dgm:pt>
    <dgm:pt modelId="{D2AACFAB-E78E-4396-B9A5-0CBE632CE0C9}" type="parTrans" cxnId="{E92C951E-19F5-4C57-B32C-1266C3198190}">
      <dgm:prSet/>
      <dgm:spPr/>
      <dgm:t>
        <a:bodyPr/>
        <a:lstStyle/>
        <a:p>
          <a:endParaRPr lang="en-US" b="1"/>
        </a:p>
      </dgm:t>
    </dgm:pt>
    <dgm:pt modelId="{5450DA8D-5231-479D-9308-D37467BC4089}">
      <dgm:prSet phldrT="[Texto]"/>
      <dgm:spPr/>
      <dgm:t>
        <a:bodyPr/>
        <a:lstStyle/>
        <a:p>
          <a:r>
            <a:rPr lang="es-419" b="1" dirty="0"/>
            <a:t>11. Entrega de archivos Excel de resultados</a:t>
          </a:r>
        </a:p>
      </dgm:t>
    </dgm:pt>
    <dgm:pt modelId="{3AC4652C-BD06-4A34-9E3A-4A7D9FA3F4DE}" type="parTrans" cxnId="{D6558DA3-786D-4F24-9E7E-07556E0A6217}">
      <dgm:prSet/>
      <dgm:spPr/>
      <dgm:t>
        <a:bodyPr/>
        <a:lstStyle/>
        <a:p>
          <a:endParaRPr lang="en-US"/>
        </a:p>
      </dgm:t>
    </dgm:pt>
    <dgm:pt modelId="{B9F1B397-7F95-44B9-8A57-029823039D53}" type="sibTrans" cxnId="{D6558DA3-786D-4F24-9E7E-07556E0A6217}">
      <dgm:prSet/>
      <dgm:spPr/>
      <dgm:t>
        <a:bodyPr/>
        <a:lstStyle/>
        <a:p>
          <a:endParaRPr lang="en-US"/>
        </a:p>
      </dgm:t>
    </dgm:pt>
    <dgm:pt modelId="{D9ED8E9C-C021-4AB0-AD7B-9BC51DC6D1D9}" type="pres">
      <dgm:prSet presAssocID="{9AD63AF4-52C2-4E88-A4E3-55FD76685C8D}" presName="diagram" presStyleCnt="0">
        <dgm:presLayoutVars>
          <dgm:dir/>
          <dgm:resizeHandles val="exact"/>
        </dgm:presLayoutVars>
      </dgm:prSet>
      <dgm:spPr/>
    </dgm:pt>
    <dgm:pt modelId="{644DBD59-F305-4711-8EA9-212CC83FB273}" type="pres">
      <dgm:prSet presAssocID="{2D695144-8E4B-4EE4-A096-9917FB456B0D}" presName="node" presStyleLbl="node1" presStyleIdx="0" presStyleCnt="11">
        <dgm:presLayoutVars>
          <dgm:bulletEnabled val="1"/>
        </dgm:presLayoutVars>
      </dgm:prSet>
      <dgm:spPr/>
    </dgm:pt>
    <dgm:pt modelId="{09B70437-091A-454D-8CA5-971BA171F7C1}" type="pres">
      <dgm:prSet presAssocID="{21F69113-11B4-445A-A507-3297F56EE621}" presName="sibTrans" presStyleCnt="0"/>
      <dgm:spPr/>
    </dgm:pt>
    <dgm:pt modelId="{25E82653-E783-42BD-9AA5-DC57C4BCB02A}" type="pres">
      <dgm:prSet presAssocID="{4130BC37-A2F0-4921-BDB3-AC032E54D88C}" presName="node" presStyleLbl="node1" presStyleIdx="1" presStyleCnt="11">
        <dgm:presLayoutVars>
          <dgm:bulletEnabled val="1"/>
        </dgm:presLayoutVars>
      </dgm:prSet>
      <dgm:spPr/>
    </dgm:pt>
    <dgm:pt modelId="{E365457D-6EE3-4BD8-920E-9C969C0990C1}" type="pres">
      <dgm:prSet presAssocID="{170247B5-7414-4144-B561-7169C3BB7E3C}" presName="sibTrans" presStyleCnt="0"/>
      <dgm:spPr/>
    </dgm:pt>
    <dgm:pt modelId="{2D311600-3AA7-41E4-94B8-0705662484A7}" type="pres">
      <dgm:prSet presAssocID="{F26F6A55-0318-4A36-9045-3C288B932B61}" presName="node" presStyleLbl="node1" presStyleIdx="2" presStyleCnt="11">
        <dgm:presLayoutVars>
          <dgm:bulletEnabled val="1"/>
        </dgm:presLayoutVars>
      </dgm:prSet>
      <dgm:spPr/>
    </dgm:pt>
    <dgm:pt modelId="{ECA3D98F-D825-4E56-B601-96AD20876FEB}" type="pres">
      <dgm:prSet presAssocID="{5728ECC8-A3AD-4DD7-93FE-6271460EC200}" presName="sibTrans" presStyleCnt="0"/>
      <dgm:spPr/>
    </dgm:pt>
    <dgm:pt modelId="{9EF75531-3B05-4062-AA78-E2EA286A8F4C}" type="pres">
      <dgm:prSet presAssocID="{C6F8E975-8CF9-42AE-A861-ED90D0A2C473}" presName="node" presStyleLbl="node1" presStyleIdx="3" presStyleCnt="11">
        <dgm:presLayoutVars>
          <dgm:bulletEnabled val="1"/>
        </dgm:presLayoutVars>
      </dgm:prSet>
      <dgm:spPr/>
    </dgm:pt>
    <dgm:pt modelId="{80EDE765-F042-4917-A500-483AA2C436E8}" type="pres">
      <dgm:prSet presAssocID="{50AB9042-0A95-414C-8120-57C487672591}" presName="sibTrans" presStyleCnt="0"/>
      <dgm:spPr/>
    </dgm:pt>
    <dgm:pt modelId="{3ACD4E6A-B98C-45A7-8F6D-516A16A6874D}" type="pres">
      <dgm:prSet presAssocID="{7A6D5028-D43D-45B9-8A89-F4515FE801D4}" presName="node" presStyleLbl="node1" presStyleIdx="4" presStyleCnt="11">
        <dgm:presLayoutVars>
          <dgm:bulletEnabled val="1"/>
        </dgm:presLayoutVars>
      </dgm:prSet>
      <dgm:spPr/>
    </dgm:pt>
    <dgm:pt modelId="{3DA4D05E-77A8-46D9-9B57-3CFA2EAC65FB}" type="pres">
      <dgm:prSet presAssocID="{8F249C8E-AFDD-4D34-AAB2-F72A1E1E9E04}" presName="sibTrans" presStyleCnt="0"/>
      <dgm:spPr/>
    </dgm:pt>
    <dgm:pt modelId="{0E58C9B5-3FE9-4E8F-B719-585BB0159BF8}" type="pres">
      <dgm:prSet presAssocID="{CB69395B-0371-4318-8347-529E1DA648C9}" presName="node" presStyleLbl="node1" presStyleIdx="5" presStyleCnt="11">
        <dgm:presLayoutVars>
          <dgm:bulletEnabled val="1"/>
        </dgm:presLayoutVars>
      </dgm:prSet>
      <dgm:spPr/>
    </dgm:pt>
    <dgm:pt modelId="{CD987337-ECAE-4083-A5C9-4E857C3B5B57}" type="pres">
      <dgm:prSet presAssocID="{C4577705-03DA-49DD-A4B3-08279220C6F7}" presName="sibTrans" presStyleCnt="0"/>
      <dgm:spPr/>
    </dgm:pt>
    <dgm:pt modelId="{718CA5E7-CCDA-4211-9EB9-DB88BA2FC919}" type="pres">
      <dgm:prSet presAssocID="{8CAFA4EC-5171-4DC8-84C1-C1BB83B94809}" presName="node" presStyleLbl="node1" presStyleIdx="6" presStyleCnt="11">
        <dgm:presLayoutVars>
          <dgm:bulletEnabled val="1"/>
        </dgm:presLayoutVars>
      </dgm:prSet>
      <dgm:spPr/>
    </dgm:pt>
    <dgm:pt modelId="{7F01B4AE-F3F5-41F9-9C5D-C365F72767DF}" type="pres">
      <dgm:prSet presAssocID="{CAA3C666-6495-453F-B4E0-3B5B9E8A5414}" presName="sibTrans" presStyleCnt="0"/>
      <dgm:spPr/>
    </dgm:pt>
    <dgm:pt modelId="{AA0680B3-0141-4572-AEAE-B4ABCE606E87}" type="pres">
      <dgm:prSet presAssocID="{04822D22-9247-4F79-9826-2866D675ECF6}" presName="node" presStyleLbl="node1" presStyleIdx="7" presStyleCnt="11">
        <dgm:presLayoutVars>
          <dgm:bulletEnabled val="1"/>
        </dgm:presLayoutVars>
      </dgm:prSet>
      <dgm:spPr/>
    </dgm:pt>
    <dgm:pt modelId="{12E1DAF9-F42B-4866-A01F-C08CC7100AD9}" type="pres">
      <dgm:prSet presAssocID="{0F7FBCB6-F6C4-4297-B5A9-DD4BB7F2EF13}" presName="sibTrans" presStyleCnt="0"/>
      <dgm:spPr/>
    </dgm:pt>
    <dgm:pt modelId="{88BFA6D5-D0AE-4E83-BD54-922121B70932}" type="pres">
      <dgm:prSet presAssocID="{2BF926B7-5827-4687-AA45-CA67B75F2467}" presName="node" presStyleLbl="node1" presStyleIdx="8" presStyleCnt="11">
        <dgm:presLayoutVars>
          <dgm:bulletEnabled val="1"/>
        </dgm:presLayoutVars>
      </dgm:prSet>
      <dgm:spPr/>
    </dgm:pt>
    <dgm:pt modelId="{83957BC0-B72D-4366-A5C7-7FCAEE93B716}" type="pres">
      <dgm:prSet presAssocID="{7461D808-6134-4699-A373-E89B8B09D6BF}" presName="sibTrans" presStyleCnt="0"/>
      <dgm:spPr/>
    </dgm:pt>
    <dgm:pt modelId="{3BCADBE6-B8D8-48B6-A158-863DF12E2FEB}" type="pres">
      <dgm:prSet presAssocID="{78FE88A8-0433-442B-94A7-26BAB129B58B}" presName="node" presStyleLbl="node1" presStyleIdx="9" presStyleCnt="11">
        <dgm:presLayoutVars>
          <dgm:bulletEnabled val="1"/>
        </dgm:presLayoutVars>
      </dgm:prSet>
      <dgm:spPr/>
    </dgm:pt>
    <dgm:pt modelId="{8CEF27BE-1721-4889-B2FF-5872437AA4A1}" type="pres">
      <dgm:prSet presAssocID="{C4BC3217-432B-4E10-902D-83E749780989}" presName="sibTrans" presStyleCnt="0"/>
      <dgm:spPr/>
    </dgm:pt>
    <dgm:pt modelId="{EC0E542B-F7CC-4609-BD17-E6743589F4E2}" type="pres">
      <dgm:prSet presAssocID="{5450DA8D-5231-479D-9308-D37467BC408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7700FC07-24E4-4007-8628-00453BED9002}" srcId="{9AD63AF4-52C2-4E88-A4E3-55FD76685C8D}" destId="{78FE88A8-0433-442B-94A7-26BAB129B58B}" srcOrd="9" destOrd="0" parTransId="{EBF217F5-851A-4EBC-83C1-68BFB0FBCA42}" sibTransId="{C4BC3217-432B-4E10-902D-83E749780989}"/>
    <dgm:cxn modelId="{960E7013-1A4F-4847-8BA5-7E2843988208}" type="presOf" srcId="{4130BC37-A2F0-4921-BDB3-AC032E54D88C}" destId="{25E82653-E783-42BD-9AA5-DC57C4BCB02A}" srcOrd="0" destOrd="0" presId="urn:microsoft.com/office/officeart/2005/8/layout/default"/>
    <dgm:cxn modelId="{35401514-F27C-4962-8F12-4A0390410476}" srcId="{9AD63AF4-52C2-4E88-A4E3-55FD76685C8D}" destId="{2BF926B7-5827-4687-AA45-CA67B75F2467}" srcOrd="8" destOrd="0" parTransId="{FEE63B11-2317-4B06-9010-0A1305B6F696}" sibTransId="{7461D808-6134-4699-A373-E89B8B09D6BF}"/>
    <dgm:cxn modelId="{E92C951E-19F5-4C57-B32C-1266C3198190}" srcId="{9AD63AF4-52C2-4E88-A4E3-55FD76685C8D}" destId="{F26F6A55-0318-4A36-9045-3C288B932B61}" srcOrd="2" destOrd="0" parTransId="{D2AACFAB-E78E-4396-B9A5-0CBE632CE0C9}" sibTransId="{5728ECC8-A3AD-4DD7-93FE-6271460EC200}"/>
    <dgm:cxn modelId="{82F4183F-3105-4B83-882E-82F951D24086}" type="presOf" srcId="{78FE88A8-0433-442B-94A7-26BAB129B58B}" destId="{3BCADBE6-B8D8-48B6-A158-863DF12E2FEB}" srcOrd="0" destOrd="0" presId="urn:microsoft.com/office/officeart/2005/8/layout/default"/>
    <dgm:cxn modelId="{4B76703F-658F-4D25-A957-BFE2FB6CB4DB}" type="presOf" srcId="{F26F6A55-0318-4A36-9045-3C288B932B61}" destId="{2D311600-3AA7-41E4-94B8-0705662484A7}" srcOrd="0" destOrd="0" presId="urn:microsoft.com/office/officeart/2005/8/layout/default"/>
    <dgm:cxn modelId="{3C46CF45-4341-4B43-B45F-3B7B8206DA06}" srcId="{9AD63AF4-52C2-4E88-A4E3-55FD76685C8D}" destId="{4130BC37-A2F0-4921-BDB3-AC032E54D88C}" srcOrd="1" destOrd="0" parTransId="{0E60E4B0-C8DC-4783-8608-1D2E56000AD8}" sibTransId="{170247B5-7414-4144-B561-7169C3BB7E3C}"/>
    <dgm:cxn modelId="{C258F265-D066-404D-9A81-13FAEFE50CC0}" type="presOf" srcId="{2D695144-8E4B-4EE4-A096-9917FB456B0D}" destId="{644DBD59-F305-4711-8EA9-212CC83FB273}" srcOrd="0" destOrd="0" presId="urn:microsoft.com/office/officeart/2005/8/layout/default"/>
    <dgm:cxn modelId="{76258349-3724-4A4B-A903-CCEEABB1FEB1}" srcId="{9AD63AF4-52C2-4E88-A4E3-55FD76685C8D}" destId="{CB69395B-0371-4318-8347-529E1DA648C9}" srcOrd="5" destOrd="0" parTransId="{C7C6EE53-74D1-41BF-A0B5-FBCE4965E6F1}" sibTransId="{C4577705-03DA-49DD-A4B3-08279220C6F7}"/>
    <dgm:cxn modelId="{4971586A-5E3F-43A7-8E48-9E1C8B8A439B}" type="presOf" srcId="{8CAFA4EC-5171-4DC8-84C1-C1BB83B94809}" destId="{718CA5E7-CCDA-4211-9EB9-DB88BA2FC919}" srcOrd="0" destOrd="0" presId="urn:microsoft.com/office/officeart/2005/8/layout/default"/>
    <dgm:cxn modelId="{87796155-26C2-4E47-A48D-912CD5A33A33}" type="presOf" srcId="{9AD63AF4-52C2-4E88-A4E3-55FD76685C8D}" destId="{D9ED8E9C-C021-4AB0-AD7B-9BC51DC6D1D9}" srcOrd="0" destOrd="0" presId="urn:microsoft.com/office/officeart/2005/8/layout/default"/>
    <dgm:cxn modelId="{1329D37F-02B9-4069-9DFA-D4CE19A695EE}" type="presOf" srcId="{CB69395B-0371-4318-8347-529E1DA648C9}" destId="{0E58C9B5-3FE9-4E8F-B719-585BB0159BF8}" srcOrd="0" destOrd="0" presId="urn:microsoft.com/office/officeart/2005/8/layout/default"/>
    <dgm:cxn modelId="{54030F80-326A-40E6-A21E-BEC1C62B23BF}" srcId="{9AD63AF4-52C2-4E88-A4E3-55FD76685C8D}" destId="{C6F8E975-8CF9-42AE-A861-ED90D0A2C473}" srcOrd="3" destOrd="0" parTransId="{EC00CEE6-3FF9-4328-AC63-7F38DDF3EC39}" sibTransId="{50AB9042-0A95-414C-8120-57C487672591}"/>
    <dgm:cxn modelId="{49780890-C34A-47B7-A227-5F9DB70F2F28}" type="presOf" srcId="{04822D22-9247-4F79-9826-2866D675ECF6}" destId="{AA0680B3-0141-4572-AEAE-B4ABCE606E87}" srcOrd="0" destOrd="0" presId="urn:microsoft.com/office/officeart/2005/8/layout/default"/>
    <dgm:cxn modelId="{D7208B9E-35D0-4CAA-9DBC-2D8EB783EFF6}" type="presOf" srcId="{C6F8E975-8CF9-42AE-A861-ED90D0A2C473}" destId="{9EF75531-3B05-4062-AA78-E2EA286A8F4C}" srcOrd="0" destOrd="0" presId="urn:microsoft.com/office/officeart/2005/8/layout/default"/>
    <dgm:cxn modelId="{4AF5BF9F-6A23-4DFD-908A-0866956A0940}" srcId="{9AD63AF4-52C2-4E88-A4E3-55FD76685C8D}" destId="{7A6D5028-D43D-45B9-8A89-F4515FE801D4}" srcOrd="4" destOrd="0" parTransId="{EA203C32-9429-46C7-9626-360BC21619B1}" sibTransId="{8F249C8E-AFDD-4D34-AAB2-F72A1E1E9E04}"/>
    <dgm:cxn modelId="{0B7E54A2-929D-4D85-AD28-70BE2517A7ED}" type="presOf" srcId="{2BF926B7-5827-4687-AA45-CA67B75F2467}" destId="{88BFA6D5-D0AE-4E83-BD54-922121B70932}" srcOrd="0" destOrd="0" presId="urn:microsoft.com/office/officeart/2005/8/layout/default"/>
    <dgm:cxn modelId="{D6558DA3-786D-4F24-9E7E-07556E0A6217}" srcId="{9AD63AF4-52C2-4E88-A4E3-55FD76685C8D}" destId="{5450DA8D-5231-479D-9308-D37467BC4089}" srcOrd="10" destOrd="0" parTransId="{3AC4652C-BD06-4A34-9E3A-4A7D9FA3F4DE}" sibTransId="{B9F1B397-7F95-44B9-8A57-029823039D53}"/>
    <dgm:cxn modelId="{4BDE8CA6-4E39-44A3-9974-A9ECE2B19C88}" type="presOf" srcId="{5450DA8D-5231-479D-9308-D37467BC4089}" destId="{EC0E542B-F7CC-4609-BD17-E6743589F4E2}" srcOrd="0" destOrd="0" presId="urn:microsoft.com/office/officeart/2005/8/layout/default"/>
    <dgm:cxn modelId="{44E0EDBB-19E7-41E5-890D-C7B4E3413935}" srcId="{9AD63AF4-52C2-4E88-A4E3-55FD76685C8D}" destId="{8CAFA4EC-5171-4DC8-84C1-C1BB83B94809}" srcOrd="6" destOrd="0" parTransId="{2E02EFC6-5FB3-460B-9B91-16478FBFF426}" sibTransId="{CAA3C666-6495-453F-B4E0-3B5B9E8A5414}"/>
    <dgm:cxn modelId="{1D5F65C2-1E8B-4D14-BCFF-F81329EA6DC3}" type="presOf" srcId="{7A6D5028-D43D-45B9-8A89-F4515FE801D4}" destId="{3ACD4E6A-B98C-45A7-8F6D-516A16A6874D}" srcOrd="0" destOrd="0" presId="urn:microsoft.com/office/officeart/2005/8/layout/default"/>
    <dgm:cxn modelId="{56BA9CC2-82BF-43D7-8AE1-DF0C9F270C85}" srcId="{9AD63AF4-52C2-4E88-A4E3-55FD76685C8D}" destId="{2D695144-8E4B-4EE4-A096-9917FB456B0D}" srcOrd="0" destOrd="0" parTransId="{1408807F-96CF-4B73-BF18-007716AE766D}" sibTransId="{21F69113-11B4-445A-A507-3297F56EE621}"/>
    <dgm:cxn modelId="{288653F5-577D-415F-8F9A-B9647A53129A}" srcId="{9AD63AF4-52C2-4E88-A4E3-55FD76685C8D}" destId="{04822D22-9247-4F79-9826-2866D675ECF6}" srcOrd="7" destOrd="0" parTransId="{F8AD2A4D-8434-4696-A41F-9B66C0767996}" sibTransId="{0F7FBCB6-F6C4-4297-B5A9-DD4BB7F2EF13}"/>
    <dgm:cxn modelId="{86757F3B-14A6-4E77-AD53-876C740C1175}" type="presParOf" srcId="{D9ED8E9C-C021-4AB0-AD7B-9BC51DC6D1D9}" destId="{644DBD59-F305-4711-8EA9-212CC83FB273}" srcOrd="0" destOrd="0" presId="urn:microsoft.com/office/officeart/2005/8/layout/default"/>
    <dgm:cxn modelId="{19C618BC-6E81-4152-A9F3-5A1813D32A15}" type="presParOf" srcId="{D9ED8E9C-C021-4AB0-AD7B-9BC51DC6D1D9}" destId="{09B70437-091A-454D-8CA5-971BA171F7C1}" srcOrd="1" destOrd="0" presId="urn:microsoft.com/office/officeart/2005/8/layout/default"/>
    <dgm:cxn modelId="{9B93464E-A561-44EC-BFB2-82FA751FECE1}" type="presParOf" srcId="{D9ED8E9C-C021-4AB0-AD7B-9BC51DC6D1D9}" destId="{25E82653-E783-42BD-9AA5-DC57C4BCB02A}" srcOrd="2" destOrd="0" presId="urn:microsoft.com/office/officeart/2005/8/layout/default"/>
    <dgm:cxn modelId="{467A1D56-F126-43F4-AD26-07C9D8EE9857}" type="presParOf" srcId="{D9ED8E9C-C021-4AB0-AD7B-9BC51DC6D1D9}" destId="{E365457D-6EE3-4BD8-920E-9C969C0990C1}" srcOrd="3" destOrd="0" presId="urn:microsoft.com/office/officeart/2005/8/layout/default"/>
    <dgm:cxn modelId="{EA827D98-7E85-4160-8E85-E2B167B220B1}" type="presParOf" srcId="{D9ED8E9C-C021-4AB0-AD7B-9BC51DC6D1D9}" destId="{2D311600-3AA7-41E4-94B8-0705662484A7}" srcOrd="4" destOrd="0" presId="urn:microsoft.com/office/officeart/2005/8/layout/default"/>
    <dgm:cxn modelId="{9FF78C55-B744-4B93-890F-0E5171AC86AA}" type="presParOf" srcId="{D9ED8E9C-C021-4AB0-AD7B-9BC51DC6D1D9}" destId="{ECA3D98F-D825-4E56-B601-96AD20876FEB}" srcOrd="5" destOrd="0" presId="urn:microsoft.com/office/officeart/2005/8/layout/default"/>
    <dgm:cxn modelId="{E49E5953-C58A-4111-A36E-507872E1517A}" type="presParOf" srcId="{D9ED8E9C-C021-4AB0-AD7B-9BC51DC6D1D9}" destId="{9EF75531-3B05-4062-AA78-E2EA286A8F4C}" srcOrd="6" destOrd="0" presId="urn:microsoft.com/office/officeart/2005/8/layout/default"/>
    <dgm:cxn modelId="{4366D477-0728-4CB3-BD7D-D125EAAE8725}" type="presParOf" srcId="{D9ED8E9C-C021-4AB0-AD7B-9BC51DC6D1D9}" destId="{80EDE765-F042-4917-A500-483AA2C436E8}" srcOrd="7" destOrd="0" presId="urn:microsoft.com/office/officeart/2005/8/layout/default"/>
    <dgm:cxn modelId="{B44D11DD-4D5C-4E2A-B62F-5E5591C25771}" type="presParOf" srcId="{D9ED8E9C-C021-4AB0-AD7B-9BC51DC6D1D9}" destId="{3ACD4E6A-B98C-45A7-8F6D-516A16A6874D}" srcOrd="8" destOrd="0" presId="urn:microsoft.com/office/officeart/2005/8/layout/default"/>
    <dgm:cxn modelId="{37CA895C-3B2F-47D2-8DD8-41E12F9F5D89}" type="presParOf" srcId="{D9ED8E9C-C021-4AB0-AD7B-9BC51DC6D1D9}" destId="{3DA4D05E-77A8-46D9-9B57-3CFA2EAC65FB}" srcOrd="9" destOrd="0" presId="urn:microsoft.com/office/officeart/2005/8/layout/default"/>
    <dgm:cxn modelId="{6C082E64-ACCD-4DDD-8EC9-5A1816A55E63}" type="presParOf" srcId="{D9ED8E9C-C021-4AB0-AD7B-9BC51DC6D1D9}" destId="{0E58C9B5-3FE9-4E8F-B719-585BB0159BF8}" srcOrd="10" destOrd="0" presId="urn:microsoft.com/office/officeart/2005/8/layout/default"/>
    <dgm:cxn modelId="{AEFF93DA-4E09-4FE4-BFB3-BBE2EBE19A2E}" type="presParOf" srcId="{D9ED8E9C-C021-4AB0-AD7B-9BC51DC6D1D9}" destId="{CD987337-ECAE-4083-A5C9-4E857C3B5B57}" srcOrd="11" destOrd="0" presId="urn:microsoft.com/office/officeart/2005/8/layout/default"/>
    <dgm:cxn modelId="{2D49B080-416C-41A5-83EE-0003BA0B4C95}" type="presParOf" srcId="{D9ED8E9C-C021-4AB0-AD7B-9BC51DC6D1D9}" destId="{718CA5E7-CCDA-4211-9EB9-DB88BA2FC919}" srcOrd="12" destOrd="0" presId="urn:microsoft.com/office/officeart/2005/8/layout/default"/>
    <dgm:cxn modelId="{71BD6D05-71FA-4F6B-98AB-5122EBB81F1A}" type="presParOf" srcId="{D9ED8E9C-C021-4AB0-AD7B-9BC51DC6D1D9}" destId="{7F01B4AE-F3F5-41F9-9C5D-C365F72767DF}" srcOrd="13" destOrd="0" presId="urn:microsoft.com/office/officeart/2005/8/layout/default"/>
    <dgm:cxn modelId="{765FBAAC-EA6C-4438-A441-6AA5CE6950EA}" type="presParOf" srcId="{D9ED8E9C-C021-4AB0-AD7B-9BC51DC6D1D9}" destId="{AA0680B3-0141-4572-AEAE-B4ABCE606E87}" srcOrd="14" destOrd="0" presId="urn:microsoft.com/office/officeart/2005/8/layout/default"/>
    <dgm:cxn modelId="{2FA6C267-B065-46B7-A3ED-20722B7B9CCD}" type="presParOf" srcId="{D9ED8E9C-C021-4AB0-AD7B-9BC51DC6D1D9}" destId="{12E1DAF9-F42B-4866-A01F-C08CC7100AD9}" srcOrd="15" destOrd="0" presId="urn:microsoft.com/office/officeart/2005/8/layout/default"/>
    <dgm:cxn modelId="{EC3B6A15-546A-4B79-B944-3556D3C3543E}" type="presParOf" srcId="{D9ED8E9C-C021-4AB0-AD7B-9BC51DC6D1D9}" destId="{88BFA6D5-D0AE-4E83-BD54-922121B70932}" srcOrd="16" destOrd="0" presId="urn:microsoft.com/office/officeart/2005/8/layout/default"/>
    <dgm:cxn modelId="{FEA7CECC-D11E-4845-821A-3CFD05141262}" type="presParOf" srcId="{D9ED8E9C-C021-4AB0-AD7B-9BC51DC6D1D9}" destId="{83957BC0-B72D-4366-A5C7-7FCAEE93B716}" srcOrd="17" destOrd="0" presId="urn:microsoft.com/office/officeart/2005/8/layout/default"/>
    <dgm:cxn modelId="{438C0511-86EE-42AE-A8D9-5F5BA12E1B2A}" type="presParOf" srcId="{D9ED8E9C-C021-4AB0-AD7B-9BC51DC6D1D9}" destId="{3BCADBE6-B8D8-48B6-A158-863DF12E2FEB}" srcOrd="18" destOrd="0" presId="urn:microsoft.com/office/officeart/2005/8/layout/default"/>
    <dgm:cxn modelId="{82592B6B-D226-484A-B986-1FFDD6F512BB}" type="presParOf" srcId="{D9ED8E9C-C021-4AB0-AD7B-9BC51DC6D1D9}" destId="{8CEF27BE-1721-4889-B2FF-5872437AA4A1}" srcOrd="19" destOrd="0" presId="urn:microsoft.com/office/officeart/2005/8/layout/default"/>
    <dgm:cxn modelId="{1E04F2F8-FC7E-42D4-A607-18140020468B}" type="presParOf" srcId="{D9ED8E9C-C021-4AB0-AD7B-9BC51DC6D1D9}" destId="{EC0E542B-F7CC-4609-BD17-E6743589F4E2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DBD59-F305-4711-8EA9-212CC83FB27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1. Recopilación de información</a:t>
          </a:r>
        </a:p>
      </dsp:txBody>
      <dsp:txXfrm>
        <a:off x="582645" y="1178"/>
        <a:ext cx="2174490" cy="1304694"/>
      </dsp:txXfrm>
    </dsp:sp>
    <dsp:sp modelId="{25E82653-E783-42BD-9AA5-DC57C4BCB02A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-675854"/>
                <a:satOff val="-1742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"/>
                <a:satOff val="-1742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"/>
                <a:satOff val="-1742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2. Calibración modelo de optimización</a:t>
          </a:r>
        </a:p>
      </dsp:txBody>
      <dsp:txXfrm>
        <a:off x="2974584" y="1178"/>
        <a:ext cx="2174490" cy="1304694"/>
      </dsp:txXfrm>
    </dsp:sp>
    <dsp:sp modelId="{2D311600-3AA7-41E4-94B8-0705662484A7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3. Macro Excel para optimización masiva</a:t>
          </a:r>
        </a:p>
      </dsp:txBody>
      <dsp:txXfrm>
        <a:off x="5366524" y="1178"/>
        <a:ext cx="2174490" cy="1304694"/>
      </dsp:txXfrm>
    </dsp:sp>
    <dsp:sp modelId="{9EF75531-3B05-4062-AA78-E2EA286A8F4C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-2027563"/>
                <a:satOff val="-5226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7563"/>
                <a:satOff val="-5226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7563"/>
                <a:satOff val="-5226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4. Diseño y ejecución programa de captura de información (do file en Stata 17.0)</a:t>
          </a:r>
        </a:p>
      </dsp:txBody>
      <dsp:txXfrm>
        <a:off x="7758464" y="1178"/>
        <a:ext cx="2174490" cy="1304694"/>
      </dsp:txXfrm>
    </dsp:sp>
    <dsp:sp modelId="{3ACD4E6A-B98C-45A7-8F6D-516A16A6874D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5. Se exportan bases de datos de resultados en Excel, formato “xlsx”</a:t>
          </a:r>
        </a:p>
      </dsp:txBody>
      <dsp:txXfrm>
        <a:off x="582645" y="1523321"/>
        <a:ext cx="2174490" cy="1304694"/>
      </dsp:txXfrm>
    </dsp:sp>
    <dsp:sp modelId="{0E58C9B5-3FE9-4E8F-B719-585BB0159BF8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6. Se consolida toda la información en el archivo “Funciones de Ingreso.xlsx” </a:t>
          </a:r>
        </a:p>
      </dsp:txBody>
      <dsp:txXfrm>
        <a:off x="2974584" y="1523321"/>
        <a:ext cx="2174490" cy="1304694"/>
      </dsp:txXfrm>
    </dsp:sp>
    <dsp:sp modelId="{718CA5E7-CCDA-4211-9EB9-DB88BA2FC919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7. Macro Excel para optimización con precios eficientes</a:t>
          </a:r>
        </a:p>
      </dsp:txBody>
      <dsp:txXfrm>
        <a:off x="5366524" y="1523321"/>
        <a:ext cx="2174490" cy="1304694"/>
      </dsp:txXfrm>
    </dsp:sp>
    <dsp:sp modelId="{AA0680B3-0141-4572-AEAE-B4ABCE606E87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-4730980"/>
                <a:satOff val="-12193"/>
                <a:lumOff val="-8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730980"/>
                <a:satOff val="-12193"/>
                <a:lumOff val="-8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730980"/>
                <a:satOff val="-12193"/>
                <a:lumOff val="-8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8. Ejecución programa Stata para consolidar resultados</a:t>
          </a:r>
        </a:p>
      </dsp:txBody>
      <dsp:txXfrm>
        <a:off x="7758464" y="1523321"/>
        <a:ext cx="2174490" cy="1304694"/>
      </dsp:txXfrm>
    </dsp:sp>
    <dsp:sp modelId="{88BFA6D5-D0AE-4E83-BD54-922121B70932}">
      <dsp:nvSpPr>
        <dsp:cNvPr id="0" name=""/>
        <dsp:cNvSpPr/>
      </dsp:nvSpPr>
      <dsp:spPr>
        <a:xfrm>
          <a:off x="1778615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9. Se exportan bases de datos de resultados en Excel, formato “xlsx”</a:t>
          </a:r>
        </a:p>
      </dsp:txBody>
      <dsp:txXfrm>
        <a:off x="1778615" y="3045465"/>
        <a:ext cx="2174490" cy="1304694"/>
      </dsp:txXfrm>
    </dsp:sp>
    <dsp:sp modelId="{3BCADBE6-B8D8-48B6-A158-863DF12E2FEB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-6082688"/>
                <a:satOff val="-15677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82688"/>
                <a:satOff val="-15677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82688"/>
                <a:satOff val="-15677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10. Se consolida toda la información en el archivo “Modelo de Beneficios.xlsx” </a:t>
          </a:r>
        </a:p>
      </dsp:txBody>
      <dsp:txXfrm>
        <a:off x="4170554" y="3045465"/>
        <a:ext cx="2174490" cy="1304694"/>
      </dsp:txXfrm>
    </dsp:sp>
    <dsp:sp modelId="{EC0E542B-F7CC-4609-BD17-E6743589F4E2}">
      <dsp:nvSpPr>
        <dsp:cNvPr id="0" name=""/>
        <dsp:cNvSpPr/>
      </dsp:nvSpPr>
      <dsp:spPr>
        <a:xfrm>
          <a:off x="6562494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11. Entrega de archivos Excel de resultados</a:t>
          </a:r>
        </a:p>
      </dsp:txBody>
      <dsp:txXfrm>
        <a:off x="656249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C3C9-4E0F-A936-A962-D4BA2EE87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04EED2-D214-AD59-577E-864AE8B15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4FA35-29BD-F6B5-0A9B-CB836C73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07B5DC-A77A-3406-1DD6-77295DB3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8A3609-0C66-663C-1087-61215C44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9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3F65D-7889-DC8A-B7B5-0CE8C3EC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99017C-CAB3-AFEE-A53F-B15A8374D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5E3520-7A08-4379-4DBB-84CD22EC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6EC710-EF6C-B5D2-643A-3B620EBD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DA2F4-8E34-667C-02AC-9C45187B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7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F2EDA7-C57F-371E-79DA-5CFE6204B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10A8BE-E72B-B890-B289-6D349EF97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0273E-CA83-982F-4CCC-23E7989D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31C36A-B351-16D5-6A29-0E609EA4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F032CA-30C3-CD92-B63B-C4507D16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0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6E159-7127-D5CF-A65B-C9A09102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7F4CA-C563-2993-F627-AB08CF23B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C4ACE-DD47-B34C-7B10-44AB9DB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13DBFD-CB92-12E2-0266-B18FF824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EA86B-791E-9553-7643-61BC03BE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6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86596-A78F-EB23-61EC-72CC44E5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DE403C-6CCB-08C6-2F9B-CC77248C5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61F0EA-3805-E2B7-2CFF-AD68A1BC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C5296B-50E8-F4F0-64E9-5A17DEA0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2E529E-BD2E-D025-D623-E49D23E3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7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8BE95-82B9-1589-36D1-15B22EF4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0A91E1-19CE-7527-5879-557DFD8B8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64891C-D1E0-0253-1F66-0ADF80769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587219-9187-E92F-2279-3D3CBBD7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59A21-A3EF-7A83-E612-392652CE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A1FBCE-D0D0-5D9F-D700-945EAC5A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0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B8C12-89B6-D051-4A0A-973B2D82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FCEDE6-B053-A900-7559-704C1BFB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E721ED-23A5-FB30-3B18-C6EB6ABC7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E37FC2-7A60-63A8-C4B5-F4B0D7C89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88A025-12BC-9101-FB8A-9152CE968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E921E4-B6E8-91C1-8AF9-6E4E8292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5C0638-C011-F146-7FE5-A8F0169D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DBA025-CB87-1CD0-D6E2-EBB58509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6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64271-A858-D703-F9CD-468486C0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7E3387-26F1-54CE-9ADC-E95F7826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FC51FD-04D1-FC5A-C268-330850DE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207740-5035-99EC-77D9-4CE60A9C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2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9ACEEF-0921-8B1E-527E-DF797512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BDABAA-B01F-BA17-3747-6120E5C9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9DAF34-A02C-37FD-3388-7FEAE110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6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1F0-1B63-304C-CDF8-6C6D8EE0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2EE63-85FD-F96A-8BCE-362F383E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B21891-8CF5-4433-952F-AED98982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C9AFF1-9FF7-0742-BA79-17499919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1C6205-9393-B74E-26C8-9F46ABE0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3B9115-F878-1358-0B2A-9BD0D659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E4E41-8413-A38A-2B17-3AAF6DD3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3A9A12-6FA8-2247-A899-F8711F32A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AB7019-12FB-6C8C-F5EE-D58329071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87D403-4863-526D-A5FE-C30B4D5C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4D20E-539A-A691-9127-29027F0E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56011F-A554-19CA-1452-0BD77B44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6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61D447-E5AF-6691-DCF5-409C21B7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75D2AA-D17E-FCFF-DA5D-28F12A570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7EEBF1-10E4-CF93-BA77-25BD66601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C3C1-0CA4-4D47-8954-A7923D391793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06DC71-5FEA-BA22-AFAC-6792438BA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5BDEC-4437-4613-A99E-AABB7BDAD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170D-C4C0-4B4B-8F92-AD4DF35963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2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93B02-D1B6-4D99-8314-BD1895913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s-419" sz="5400"/>
              <a:t>Guía Metodológica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CADAFB-6167-4586-A105-75F12799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s-419" sz="2000"/>
              <a:t>Modelo Optimización Gas Natural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otas en una superficie de vidrio con una aguja">
            <a:extLst>
              <a:ext uri="{FF2B5EF4-FFF2-40B4-BE49-F238E27FC236}">
                <a16:creationId xmlns:a16="http://schemas.microsoft.com/office/drawing/2014/main" id="{FA555D1A-7672-849B-DC87-1C6E1F4B1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82" r="375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783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5A1173-DBB0-2782-55DA-9BE947DF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Diseño y ejecución programa de captura de información (do file en Stata 17.0)</a:t>
            </a: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5A4FC3-891A-96E6-F1E7-937833588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Se </a:t>
            </a:r>
            <a:r>
              <a:rPr lang="en-US" sz="2200" dirty="0" err="1"/>
              <a:t>diseña</a:t>
            </a:r>
            <a:r>
              <a:rPr lang="en-US" sz="2200" dirty="0"/>
              <a:t> y </a:t>
            </a:r>
            <a:r>
              <a:rPr lang="en-US" sz="2200" dirty="0" err="1"/>
              <a:t>ejecuta</a:t>
            </a:r>
            <a:r>
              <a:rPr lang="en-US" sz="2200" dirty="0"/>
              <a:t> un </a:t>
            </a:r>
            <a:r>
              <a:rPr lang="en-US" sz="2200" dirty="0" err="1"/>
              <a:t>programa</a:t>
            </a:r>
            <a:r>
              <a:rPr lang="en-US" sz="2200" dirty="0"/>
              <a:t> para la </a:t>
            </a:r>
            <a:r>
              <a:rPr lang="en-US" sz="2200" dirty="0" err="1"/>
              <a:t>captura</a:t>
            </a:r>
            <a:r>
              <a:rPr lang="en-US" sz="2200" dirty="0"/>
              <a:t> </a:t>
            </a:r>
            <a:r>
              <a:rPr lang="en-US" sz="2200" dirty="0" err="1"/>
              <a:t>masivas</a:t>
            </a:r>
            <a:r>
              <a:rPr lang="en-US" sz="2200" dirty="0"/>
              <a:t> de </a:t>
            </a:r>
            <a:r>
              <a:rPr lang="en-US" sz="2200" dirty="0" err="1"/>
              <a:t>información</a:t>
            </a:r>
            <a:r>
              <a:rPr lang="en-US" sz="2200" dirty="0"/>
              <a:t> de las </a:t>
            </a:r>
            <a:r>
              <a:rPr lang="en-US" sz="2200" dirty="0" err="1"/>
              <a:t>asignaciones</a:t>
            </a:r>
            <a:r>
              <a:rPr lang="en-US" sz="2200" dirty="0"/>
              <a:t>, </a:t>
            </a:r>
            <a:r>
              <a:rPr lang="en-US" sz="2200" dirty="0" err="1"/>
              <a:t>costos</a:t>
            </a:r>
            <a:r>
              <a:rPr lang="en-US" sz="2200" dirty="0"/>
              <a:t>, </a:t>
            </a:r>
            <a:r>
              <a:rPr lang="en-US" sz="2200" dirty="0" err="1"/>
              <a:t>precios</a:t>
            </a:r>
            <a:r>
              <a:rPr lang="en-US" sz="2200" dirty="0"/>
              <a:t> y </a:t>
            </a:r>
            <a:r>
              <a:rPr lang="en-US" sz="2200" dirty="0" err="1"/>
              <a:t>utilización</a:t>
            </a:r>
            <a:r>
              <a:rPr lang="en-US" sz="2200" dirty="0"/>
              <a:t>, </a:t>
            </a:r>
            <a:r>
              <a:rPr lang="en-US" sz="2200" dirty="0" err="1"/>
              <a:t>derivados</a:t>
            </a:r>
            <a:r>
              <a:rPr lang="en-US" sz="2200" dirty="0"/>
              <a:t> del </a:t>
            </a:r>
            <a:r>
              <a:rPr lang="en-US" sz="2200" dirty="0" err="1"/>
              <a:t>modelo</a:t>
            </a:r>
            <a:r>
              <a:rPr lang="en-US" sz="2200" dirty="0"/>
              <a:t> de </a:t>
            </a:r>
            <a:r>
              <a:rPr lang="en-US" sz="2200" dirty="0" err="1"/>
              <a:t>optimización</a:t>
            </a:r>
            <a:r>
              <a:rPr lang="en-US" sz="2200" dirty="0"/>
              <a:t>.</a:t>
            </a:r>
          </a:p>
          <a:p>
            <a:r>
              <a:rPr lang="en-US" sz="2200" dirty="0"/>
              <a:t>Se </a:t>
            </a:r>
            <a:r>
              <a:rPr lang="en-US" sz="2200" dirty="0" err="1"/>
              <a:t>apilan</a:t>
            </a:r>
            <a:r>
              <a:rPr lang="en-US" sz="2200" dirty="0"/>
              <a:t>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resultados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mismo</a:t>
            </a:r>
            <a:r>
              <a:rPr lang="en-US" sz="2200" dirty="0"/>
              <a:t> </a:t>
            </a:r>
            <a:r>
              <a:rPr lang="en-US" sz="2200" dirty="0" err="1"/>
              <a:t>archivo</a:t>
            </a:r>
            <a:r>
              <a:rPr lang="en-US" sz="2200" dirty="0"/>
              <a:t> para </a:t>
            </a:r>
            <a:r>
              <a:rPr lang="en-US" sz="2200" dirty="0" err="1"/>
              <a:t>su</a:t>
            </a:r>
            <a:r>
              <a:rPr lang="en-US" sz="2200" dirty="0"/>
              <a:t> posterior </a:t>
            </a:r>
            <a:r>
              <a:rPr lang="en-US" sz="2200" dirty="0" err="1"/>
              <a:t>exportación</a:t>
            </a:r>
            <a:endParaRPr lang="en-US" sz="2200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F89696F-4C5B-085D-8789-E96185B541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727920"/>
            <a:ext cx="6903720" cy="54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6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7C9B47-8AEA-F3E7-93E7-487D8831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Se exportan bases de datos de resultados en Excel, formato “xlsx”</a:t>
            </a: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01DA1-4F4E-6BFC-0547-46BF271B7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/>
              <a:t>Después</a:t>
            </a:r>
            <a:r>
              <a:rPr lang="en-US" sz="2200" dirty="0"/>
              <a:t> de </a:t>
            </a:r>
            <a:r>
              <a:rPr lang="en-US" sz="2200" dirty="0" err="1"/>
              <a:t>apilar</a:t>
            </a:r>
            <a:r>
              <a:rPr lang="en-US" sz="2200" dirty="0"/>
              <a:t>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resultados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Stata, se </a:t>
            </a:r>
            <a:r>
              <a:rPr lang="en-US" sz="2200" dirty="0" err="1"/>
              <a:t>exportan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formato</a:t>
            </a:r>
            <a:r>
              <a:rPr lang="en-US" sz="2200" dirty="0"/>
              <a:t> “.xlsx” para ser </a:t>
            </a:r>
            <a:r>
              <a:rPr lang="en-US" sz="2200" dirty="0" err="1"/>
              <a:t>leídos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Excel e </a:t>
            </a:r>
            <a:r>
              <a:rPr lang="en-US" sz="2200" dirty="0" err="1"/>
              <a:t>ingresados</a:t>
            </a:r>
            <a:r>
              <a:rPr lang="en-US" sz="2200" dirty="0"/>
              <a:t> al </a:t>
            </a:r>
            <a:r>
              <a:rPr lang="en-US" sz="2200" dirty="0" err="1"/>
              <a:t>modelo</a:t>
            </a:r>
            <a:r>
              <a:rPr lang="en-US" sz="2200" dirty="0"/>
              <a:t> de </a:t>
            </a:r>
            <a:r>
              <a:rPr lang="en-US" sz="2200" dirty="0" err="1"/>
              <a:t>optimización</a:t>
            </a:r>
            <a:r>
              <a:rPr lang="en-US" sz="2200" dirty="0"/>
              <a:t> de </a:t>
            </a:r>
            <a:r>
              <a:rPr lang="en-US" sz="2200" dirty="0" err="1"/>
              <a:t>ingresos</a:t>
            </a:r>
            <a:endParaRPr lang="en-US" sz="22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5DC577A-8F4A-3477-7E34-8F70C81AA1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0873" y="640080"/>
            <a:ext cx="6230565" cy="55778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AB8C55-EFD2-F266-E17C-F89FDE24F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305" y="164457"/>
            <a:ext cx="6667843" cy="3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2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920AE5-7364-5C45-52B9-9BE1AC22E3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79575"/>
            <a:ext cx="6057900" cy="4381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BBED59-D76B-1611-11B5-F211F186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6. Se </a:t>
            </a:r>
            <a:r>
              <a:rPr lang="en-US" sz="2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consolida</a:t>
            </a: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toda</a:t>
            </a: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información</a:t>
            </a: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archivo</a:t>
            </a: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2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Funciones</a:t>
            </a: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Ingreso.xlsx”* </a:t>
            </a:r>
            <a:endParaRPr lang="en-US" sz="2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E2FCEC-E0D7-7D69-5F72-4DE566059962}"/>
              </a:ext>
            </a:extLst>
          </p:cNvPr>
          <p:cNvSpPr txBox="1"/>
          <p:nvPr/>
        </p:nvSpPr>
        <p:spPr>
          <a:xfrm>
            <a:off x="198494" y="6462884"/>
            <a:ext cx="2274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dirty="0"/>
              <a:t>*Se adjunta el archivo “Funciones de Ingreso.xlsx”</a:t>
            </a:r>
            <a:endParaRPr lang="en-US" sz="8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50FD30A-17FB-9480-CAC7-D884AB8DA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6500" y="1749924"/>
            <a:ext cx="4790957" cy="4351338"/>
          </a:xfrm>
        </p:spPr>
      </p:pic>
    </p:spTree>
    <p:extLst>
      <p:ext uri="{BB962C8B-B14F-4D97-AF65-F5344CB8AC3E}">
        <p14:creationId xmlns:p14="http://schemas.microsoft.com/office/powerpoint/2010/main" val="218424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68F2D9-781C-7B3F-40BD-2BAC9894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Macro Excel para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optimización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precios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eficientes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698B10-7F69-A690-0EDE-16E9839A5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Del archivo “Funciones de Ingresos”, se obtienen los precios eficientes para cada escenario (Base y estampilla TGI) y para cada año.</a:t>
            </a:r>
          </a:p>
          <a:p>
            <a:r>
              <a:rPr lang="en-US" sz="2000"/>
              <a:t>Se realiza una macro que automatiza corridas con los precios eficientes</a:t>
            </a:r>
          </a:p>
          <a:p>
            <a:r>
              <a:rPr lang="en-US" sz="2000"/>
              <a:t>Se guardan archivos en formato “.csv” con los resultados de las asignaciones, precios, costos entre nodos y utilización de los pozos</a:t>
            </a:r>
          </a:p>
          <a:p>
            <a:endParaRPr lang="en-US" sz="2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46C910C-450D-0B0B-7CB1-58AD3BEBD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5320" y="2353725"/>
            <a:ext cx="6253212" cy="322040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461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5DC461-8967-F709-4B66-CB22F714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 Ejecución programa Stata para consolidar resultados</a:t>
            </a:r>
            <a:endParaRPr lang="en-US" sz="3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E4C017-6968-AC41-0664-6D9FD2090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Se ejecuta un programa para la captura de información de las asignaciones, costos, precios y utilización, derivados del modelo de optimización con precios eficientes de Cusiana</a:t>
            </a:r>
          </a:p>
          <a:p>
            <a:r>
              <a:rPr lang="en-US" sz="1700"/>
              <a:t>Se apilan los resultados en mismo archivo para su posterior exportación</a:t>
            </a:r>
          </a:p>
          <a:p>
            <a:pPr marL="0"/>
            <a:endParaRPr lang="en-US" sz="1700"/>
          </a:p>
        </p:txBody>
      </p:sp>
      <p:pic>
        <p:nvPicPr>
          <p:cNvPr id="5" name="Marcador de contenido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F577D5D-7296-A668-B467-249EC10EDA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318"/>
          <a:stretch/>
        </p:blipFill>
        <p:spPr>
          <a:xfrm>
            <a:off x="630936" y="2869240"/>
            <a:ext cx="10917936" cy="2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0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B91D861-05F8-2B71-C519-3AFD5992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 Se exportan bases de datos de resultados en Excel, formato “xlsx”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90DEC9A-8563-4F97-69B5-F983DFEFA2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467" y="1782981"/>
            <a:ext cx="6253214" cy="38613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EDFC03-2D03-6156-F948-E51A578E9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4052" y="1782981"/>
            <a:ext cx="4004479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Después de apilar los resultados en Stata, se exportan en formato “.xlsx” para ser leídos en Excel e ingresados al modelo de beneficios.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24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92D5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D6667E-8ED5-56A5-356F-AD2B84F4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10. Se consolida toda la información en el archivo “Modelo de Beneficios.xlsx” </a:t>
            </a:r>
            <a:endParaRPr lang="en-US" sz="2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6BA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6BA5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9ECC26A-746F-2BBB-B574-F7E84B1778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142" y="2522925"/>
            <a:ext cx="6795370" cy="348262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81402-48D8-2EF1-F564-B1762FC29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Se consolidan los resultados en el “Modelo de Beneficios.xlsx”</a:t>
            </a:r>
          </a:p>
          <a:p>
            <a:r>
              <a:rPr lang="en-US" sz="1800"/>
              <a:t>En este modelo se reporta el costo generalizado de cada escenario en cada uno de los años modelados (2024 y 2028)</a:t>
            </a:r>
          </a:p>
          <a:p>
            <a:r>
              <a:rPr lang="en-US" sz="1800"/>
              <a:t>Se incluye un análisis del impacto sobre la demanda, a partir de elasticidades de la demanda estimadas en estudios previos para cada sector. Se aplica para cada nodo de demanda</a:t>
            </a:r>
          </a:p>
        </p:txBody>
      </p:sp>
    </p:spTree>
    <p:extLst>
      <p:ext uri="{BB962C8B-B14F-4D97-AF65-F5344CB8AC3E}">
        <p14:creationId xmlns:p14="http://schemas.microsoft.com/office/powerpoint/2010/main" val="247387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6A6B3-D63F-27DB-630C-A5DA6072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419" sz="4100" b="1"/>
              <a:t>11. Entrega de archivos Excel de resultados</a:t>
            </a:r>
            <a:endParaRPr lang="en-US" sz="410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30B1357-FCFC-6142-7A2E-1AA2734B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CO" sz="2000"/>
              <a:t>Se entregan los archivos Excel con los resultados</a:t>
            </a:r>
          </a:p>
          <a:p>
            <a:pPr lvl="1"/>
            <a:r>
              <a:rPr lang="es-CO" sz="2000"/>
              <a:t>“Funciones de Ingresos.xlsx”</a:t>
            </a:r>
          </a:p>
          <a:p>
            <a:pPr lvl="1"/>
            <a:r>
              <a:rPr lang="es-CO" sz="2000"/>
              <a:t>“Modelo de Beneficios.xlsx”</a:t>
            </a:r>
            <a:endParaRPr lang="en-US" sz="2000"/>
          </a:p>
        </p:txBody>
      </p:sp>
      <p:pic>
        <p:nvPicPr>
          <p:cNvPr id="7" name="Picture 6" descr="Archivos en carpetas">
            <a:extLst>
              <a:ext uri="{FF2B5EF4-FFF2-40B4-BE49-F238E27FC236}">
                <a16:creationId xmlns:a16="http://schemas.microsoft.com/office/drawing/2014/main" id="{2A58C696-7A21-9610-F7A6-26A24D8E2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1" r="2662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A5449-475A-07B9-9D58-DE9506D8C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67E5B2-75C3-4A52-8D47-1D3ABD6F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419" dirty="0">
                <a:solidFill>
                  <a:srgbClr val="FFFFFF"/>
                </a:solidFill>
              </a:rPr>
              <a:t>Diagrama del flujo de datos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DCD1106-BCB5-4E0A-92F6-DE28B3CEC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0490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60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4FC683-95CC-C76A-9D99-F5DF5038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419" sz="5400" b="1"/>
              <a:t>1. Recopilación de información</a:t>
            </a:r>
            <a:endParaRPr lang="en-US" sz="5400"/>
          </a:p>
        </p:txBody>
      </p:sp>
      <p:pic>
        <p:nvPicPr>
          <p:cNvPr id="5" name="Picture 4" descr="Cajas y transportador de rodillos">
            <a:extLst>
              <a:ext uri="{FF2B5EF4-FFF2-40B4-BE49-F238E27FC236}">
                <a16:creationId xmlns:a16="http://schemas.microsoft.com/office/drawing/2014/main" id="{E5391DD9-3A9D-6F9A-7F1F-95E00553C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7" r="2826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EC1C1-BF74-E6D9-656E-F369561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s-CO" sz="2200"/>
              <a:t>Información para escenarios base y estampilla TGI</a:t>
            </a:r>
          </a:p>
          <a:p>
            <a:r>
              <a:rPr lang="es-CO" sz="2200"/>
              <a:t>Cohortes de 2024 y 2028</a:t>
            </a:r>
          </a:p>
          <a:p>
            <a:r>
              <a:rPr lang="es-CO" sz="2200"/>
              <a:t>Información base de:</a:t>
            </a:r>
          </a:p>
          <a:p>
            <a:pPr lvl="1">
              <a:buFont typeface="Calibri Light" panose="020F0302020204030204" pitchFamily="34" charset="0"/>
              <a:buChar char="‒"/>
            </a:pPr>
            <a:r>
              <a:rPr lang="es-CO" sz="2200"/>
              <a:t>Demanda</a:t>
            </a:r>
          </a:p>
          <a:p>
            <a:pPr lvl="1">
              <a:buFont typeface="Calibri Light" panose="020F0302020204030204" pitchFamily="34" charset="0"/>
              <a:buChar char="‒"/>
            </a:pPr>
            <a:r>
              <a:rPr lang="es-CO" sz="2200"/>
              <a:t>Oferta</a:t>
            </a:r>
          </a:p>
          <a:p>
            <a:pPr lvl="1">
              <a:buFont typeface="Calibri Light" panose="020F0302020204030204" pitchFamily="34" charset="0"/>
              <a:buChar char="‒"/>
            </a:pPr>
            <a:r>
              <a:rPr lang="es-CO" sz="2200"/>
              <a:t>Costos de Transporte</a:t>
            </a:r>
          </a:p>
          <a:p>
            <a:pPr lvl="1">
              <a:buFont typeface="Calibri Light" panose="020F0302020204030204" pitchFamily="34" charset="0"/>
              <a:buChar char="‒"/>
            </a:pPr>
            <a:r>
              <a:rPr lang="es-CO" sz="2200"/>
              <a:t>Costos de Suministro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90204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C3641C-6C70-ACBA-1F0C-0914D5FE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b="1">
                <a:solidFill>
                  <a:schemeClr val="bg1"/>
                </a:solidFill>
              </a:rPr>
              <a:t>1. Recopilación de información</a:t>
            </a:r>
            <a:br>
              <a:rPr lang="en-US" sz="3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Demanda</a:t>
            </a:r>
            <a:endParaRPr lang="en-US" sz="3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5AC5D-6588-E0D4-F446-56ADBED2A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336" y="506727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 err="1">
                <a:solidFill>
                  <a:schemeClr val="bg1"/>
                </a:solidFill>
              </a:rPr>
              <a:t>Información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demanda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proyectada</a:t>
            </a:r>
            <a:r>
              <a:rPr lang="en-US" sz="1700" dirty="0">
                <a:solidFill>
                  <a:schemeClr val="bg1"/>
                </a:solidFill>
              </a:rPr>
              <a:t> de Concentra hasta </a:t>
            </a:r>
            <a:r>
              <a:rPr lang="en-US" sz="1700" dirty="0" err="1">
                <a:solidFill>
                  <a:schemeClr val="bg1"/>
                </a:solidFill>
              </a:rPr>
              <a:t>el</a:t>
            </a:r>
            <a:r>
              <a:rPr lang="en-US" sz="1700" dirty="0">
                <a:solidFill>
                  <a:schemeClr val="bg1"/>
                </a:solidFill>
              </a:rPr>
              <a:t> 2034</a:t>
            </a:r>
          </a:p>
          <a:p>
            <a:pPr lvl="1">
              <a:buFont typeface="Calibri Light" panose="020F0302020204030204" pitchFamily="34" charset="0"/>
              <a:buChar char="‒"/>
            </a:pPr>
            <a:r>
              <a:rPr lang="en-US" sz="1700" dirty="0" err="1">
                <a:solidFill>
                  <a:schemeClr val="bg1"/>
                </a:solidFill>
              </a:rPr>
              <a:t>Mensual</a:t>
            </a:r>
            <a:endParaRPr lang="en-US" sz="1700" dirty="0">
              <a:solidFill>
                <a:schemeClr val="bg1"/>
              </a:solidFill>
            </a:endParaRPr>
          </a:p>
          <a:p>
            <a:pPr lvl="1">
              <a:buFont typeface="Calibri Light" panose="020F0302020204030204" pitchFamily="34" charset="0"/>
              <a:buChar char="‒"/>
            </a:pPr>
            <a:r>
              <a:rPr lang="en-US" sz="1700" dirty="0">
                <a:solidFill>
                  <a:schemeClr val="bg1"/>
                </a:solidFill>
              </a:rPr>
              <a:t>Por </a:t>
            </a:r>
            <a:r>
              <a:rPr lang="en-US" sz="1700" dirty="0" err="1">
                <a:solidFill>
                  <a:schemeClr val="bg1"/>
                </a:solidFill>
              </a:rPr>
              <a:t>Nodo</a:t>
            </a:r>
            <a:r>
              <a:rPr lang="en-US" sz="1700" dirty="0">
                <a:solidFill>
                  <a:schemeClr val="bg1"/>
                </a:solidFill>
              </a:rPr>
              <a:t> (79)</a:t>
            </a:r>
          </a:p>
          <a:p>
            <a:pPr lvl="1">
              <a:buFont typeface="Calibri Light" panose="020F0302020204030204" pitchFamily="34" charset="0"/>
              <a:buChar char="‒"/>
            </a:pPr>
            <a:r>
              <a:rPr lang="en-US" sz="1700" dirty="0">
                <a:solidFill>
                  <a:schemeClr val="bg1"/>
                </a:solidFill>
              </a:rPr>
              <a:t>Por Sector (</a:t>
            </a:r>
            <a:r>
              <a:rPr lang="en-US" sz="1700" dirty="0" err="1">
                <a:solidFill>
                  <a:schemeClr val="bg1"/>
                </a:solidFill>
              </a:rPr>
              <a:t>residencial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comercial</a:t>
            </a:r>
            <a:r>
              <a:rPr lang="en-US" sz="1700" dirty="0">
                <a:solidFill>
                  <a:schemeClr val="bg1"/>
                </a:solidFill>
              </a:rPr>
              <a:t>, industrial, GNVC, </a:t>
            </a:r>
            <a:r>
              <a:rPr lang="en-US" sz="1700" dirty="0" err="1">
                <a:solidFill>
                  <a:schemeClr val="bg1"/>
                </a:solidFill>
              </a:rPr>
              <a:t>petrolero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termoeléctrico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transporte+otros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4DF559EA-B481-4C3C-BDFB-1D45696219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957" y="2523915"/>
            <a:ext cx="5162181" cy="37490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2DCFA2-3119-5C6D-A970-FD1C84174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638" y="2428222"/>
            <a:ext cx="5124713" cy="41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4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C3641C-6C70-ACBA-1F0C-0914D5FE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</a:rPr>
              <a:t>1. </a:t>
            </a:r>
            <a:r>
              <a:rPr lang="en-US" sz="3000" b="1" dirty="0" err="1">
                <a:solidFill>
                  <a:schemeClr val="bg1"/>
                </a:solidFill>
              </a:rPr>
              <a:t>Recopilación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información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Oferta</a:t>
            </a:r>
            <a:endParaRPr lang="en-US" sz="3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5AC5D-6588-E0D4-F446-56ADBED2A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336" y="506727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 err="1">
                <a:solidFill>
                  <a:schemeClr val="bg1"/>
                </a:solidFill>
              </a:rPr>
              <a:t>Información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demanda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proyectada</a:t>
            </a:r>
            <a:r>
              <a:rPr lang="en-US" sz="1700" dirty="0">
                <a:solidFill>
                  <a:schemeClr val="bg1"/>
                </a:solidFill>
              </a:rPr>
              <a:t> de Concentra hasta </a:t>
            </a:r>
            <a:r>
              <a:rPr lang="en-US" sz="1700" dirty="0" err="1">
                <a:solidFill>
                  <a:schemeClr val="bg1"/>
                </a:solidFill>
              </a:rPr>
              <a:t>el</a:t>
            </a:r>
            <a:r>
              <a:rPr lang="en-US" sz="1700" dirty="0">
                <a:solidFill>
                  <a:schemeClr val="bg1"/>
                </a:solidFill>
              </a:rPr>
              <a:t> 2034</a:t>
            </a:r>
          </a:p>
          <a:p>
            <a:pPr lvl="1">
              <a:buFont typeface="Calibri Light" panose="020F0302020204030204" pitchFamily="34" charset="0"/>
              <a:buChar char="‒"/>
            </a:pPr>
            <a:r>
              <a:rPr lang="en-US" sz="1700" dirty="0" err="1">
                <a:solidFill>
                  <a:schemeClr val="bg1"/>
                </a:solidFill>
              </a:rPr>
              <a:t>Anual</a:t>
            </a:r>
            <a:endParaRPr lang="en-US" sz="1700" dirty="0">
              <a:solidFill>
                <a:schemeClr val="bg1"/>
              </a:solidFill>
            </a:endParaRPr>
          </a:p>
          <a:p>
            <a:pPr lvl="1">
              <a:buFont typeface="Calibri Light" panose="020F0302020204030204" pitchFamily="34" charset="0"/>
              <a:buChar char="‒"/>
            </a:pPr>
            <a:r>
              <a:rPr lang="en-US" sz="1700" dirty="0">
                <a:solidFill>
                  <a:schemeClr val="bg1"/>
                </a:solidFill>
              </a:rPr>
              <a:t>Por </a:t>
            </a:r>
            <a:r>
              <a:rPr lang="en-US" sz="1700" dirty="0" err="1">
                <a:solidFill>
                  <a:schemeClr val="bg1"/>
                </a:solidFill>
              </a:rPr>
              <a:t>Pozo</a:t>
            </a:r>
            <a:r>
              <a:rPr lang="en-US" sz="1700" dirty="0">
                <a:solidFill>
                  <a:schemeClr val="bg1"/>
                </a:solidFill>
              </a:rPr>
              <a:t> (22)</a:t>
            </a:r>
          </a:p>
        </p:txBody>
      </p:sp>
      <p:pic>
        <p:nvPicPr>
          <p:cNvPr id="8" name="Marcador de contenido 7" descr="Mapa&#10;&#10;Descripción generada automáticamente">
            <a:extLst>
              <a:ext uri="{FF2B5EF4-FFF2-40B4-BE49-F238E27FC236}">
                <a16:creationId xmlns:a16="http://schemas.microsoft.com/office/drawing/2014/main" id="{0743E3F8-332D-1822-564E-50461AC583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878"/>
          <a:stretch/>
        </p:blipFill>
        <p:spPr bwMode="auto">
          <a:xfrm>
            <a:off x="734331" y="2356844"/>
            <a:ext cx="3885141" cy="4215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4606FE-078D-3A01-83B6-7C48D9389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209" y="2502975"/>
            <a:ext cx="3645087" cy="38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2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C3641C-6C70-ACBA-1F0C-0914D5FE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</a:rPr>
              <a:t>1. </a:t>
            </a:r>
            <a:r>
              <a:rPr lang="en-US" sz="3000" b="1" dirty="0" err="1">
                <a:solidFill>
                  <a:schemeClr val="bg1"/>
                </a:solidFill>
              </a:rPr>
              <a:t>Recopilación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información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Costos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transporte</a:t>
            </a:r>
            <a:endParaRPr lang="en-US" sz="3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5AC5D-6588-E0D4-F446-56ADBED2A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336" y="506727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1700" dirty="0">
                <a:solidFill>
                  <a:schemeClr val="bg1"/>
                </a:solidFill>
              </a:rPr>
              <a:t>Tarifas de transporte estimadas a partir de las normas establecidas por la resolución CREG 175/2021, considerando una pareja de cargos 90% fijo – 10% variable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6" name="Marcador de contenido 5" descr="Mapa&#10;&#10;Descripción generada automáticamente">
            <a:extLst>
              <a:ext uri="{FF2B5EF4-FFF2-40B4-BE49-F238E27FC236}">
                <a16:creationId xmlns:a16="http://schemas.microsoft.com/office/drawing/2014/main" id="{79EB7062-E993-4111-0014-98D017237E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685" y="2425219"/>
            <a:ext cx="4134188" cy="43513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DC55E33-D017-BC76-D02B-9EA3E5FD2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103" y="2669472"/>
            <a:ext cx="6001058" cy="38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7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C3641C-6C70-ACBA-1F0C-0914D5FE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</a:rPr>
              <a:t>1. </a:t>
            </a:r>
            <a:r>
              <a:rPr lang="en-US" sz="3000" b="1" dirty="0" err="1">
                <a:solidFill>
                  <a:schemeClr val="bg1"/>
                </a:solidFill>
              </a:rPr>
              <a:t>Recopilación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información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Precio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suministro</a:t>
            </a:r>
            <a:endParaRPr lang="en-US" sz="3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5AC5D-6588-E0D4-F446-56ADBED2A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336" y="352931"/>
            <a:ext cx="6853354" cy="184425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s-ES" sz="1700" dirty="0">
                <a:solidFill>
                  <a:schemeClr val="bg1"/>
                </a:solidFill>
              </a:rPr>
              <a:t>Valor semilla en 16.800 $/MBTU, que se optimiza con la función de ingresos del productor</a:t>
            </a:r>
          </a:p>
          <a:p>
            <a:r>
              <a:rPr lang="en-US" sz="1700" dirty="0">
                <a:solidFill>
                  <a:schemeClr val="bg1"/>
                </a:solidFill>
              </a:rPr>
              <a:t>Gas </a:t>
            </a:r>
            <a:r>
              <a:rPr lang="en-US" sz="1700" dirty="0" err="1">
                <a:solidFill>
                  <a:schemeClr val="bg1"/>
                </a:solidFill>
              </a:rPr>
              <a:t>importado</a:t>
            </a:r>
            <a:endParaRPr lang="en-US" sz="1700" dirty="0">
              <a:solidFill>
                <a:schemeClr val="bg1"/>
              </a:solidFill>
            </a:endParaRPr>
          </a:p>
          <a:p>
            <a:pPr lvl="1"/>
            <a:r>
              <a:rPr lang="es-ES" sz="1300" dirty="0">
                <a:solidFill>
                  <a:schemeClr val="bg1"/>
                </a:solidFill>
              </a:rPr>
              <a:t>precios del gas natural en Henry Hub proyectados por la AIE</a:t>
            </a:r>
          </a:p>
          <a:p>
            <a:pPr lvl="1"/>
            <a:r>
              <a:rPr lang="es-ES" sz="1300" dirty="0">
                <a:solidFill>
                  <a:schemeClr val="bg1"/>
                </a:solidFill>
              </a:rPr>
              <a:t>3.1 USD/MBTU correspondiente al costo de licuefacción</a:t>
            </a:r>
          </a:p>
          <a:p>
            <a:pPr lvl="1"/>
            <a:r>
              <a:rPr lang="es-ES" sz="1300" dirty="0">
                <a:solidFill>
                  <a:schemeClr val="bg1"/>
                </a:solidFill>
              </a:rPr>
              <a:t>0.25 USD/MBTU del flete marítimo</a:t>
            </a:r>
          </a:p>
          <a:p>
            <a:pPr lvl="1"/>
            <a:r>
              <a:rPr lang="es-ES" sz="1300" dirty="0">
                <a:solidFill>
                  <a:schemeClr val="bg1"/>
                </a:solidFill>
              </a:rPr>
              <a:t>0.5 USD/MBTU por los costos de regasificación</a:t>
            </a:r>
          </a:p>
          <a:p>
            <a:pPr lvl="1"/>
            <a:r>
              <a:rPr lang="es-ES" sz="1300" dirty="0">
                <a:solidFill>
                  <a:schemeClr val="bg1"/>
                </a:solidFill>
              </a:rPr>
              <a:t>0.2 USD/MBTU asociado con márgenes de comercialización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89577C-11C0-0E57-6882-5706CB37F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28" y="2350983"/>
            <a:ext cx="2929190" cy="4379770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54477A7-BAFD-18BC-6715-C3E32626BD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04" y="2595593"/>
            <a:ext cx="5181600" cy="3755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81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05C616-6139-47B3-BF77-59176F3C8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9882614-11C4-4368-9534-6EBAC348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684274" y="-4610867"/>
            <a:ext cx="7223503" cy="160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5C6C91-F6EF-508C-A840-2CA43685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3789400"/>
            <a:ext cx="5807575" cy="22643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Calibración modelo de optimización</a:t>
            </a:r>
            <a:endParaRPr lang="en-US" sz="5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C214A8A-BCC9-59B6-6A90-B8C9B6C2EE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-2"/>
            <a:ext cx="11083639" cy="3657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C59B8F-AEFF-4D3A-BA0E-3C4311198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149CA-7551-EEF1-A055-7EEE6AFCB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6332" y="3657598"/>
            <a:ext cx="5975667" cy="320040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600" dirty="0" err="1"/>
              <a:t>Modelo</a:t>
            </a:r>
            <a:r>
              <a:rPr lang="en-US" sz="1600" dirty="0"/>
              <a:t> de </a:t>
            </a:r>
            <a:r>
              <a:rPr lang="en-US" sz="1600" dirty="0" err="1"/>
              <a:t>optimización</a:t>
            </a:r>
            <a:r>
              <a:rPr lang="en-US" sz="1600" dirty="0"/>
              <a:t> lineal con Open Solver* (</a:t>
            </a:r>
            <a:r>
              <a:rPr lang="en-US" sz="1600" dirty="0" err="1"/>
              <a:t>sección</a:t>
            </a:r>
            <a:r>
              <a:rPr lang="en-US" sz="1600" dirty="0"/>
              <a:t> 2.6 del </a:t>
            </a:r>
            <a:r>
              <a:rPr lang="en-US" sz="1600" dirty="0" err="1"/>
              <a:t>informe</a:t>
            </a:r>
            <a:r>
              <a:rPr lang="en-US" sz="1600" dirty="0"/>
              <a:t>).</a:t>
            </a:r>
          </a:p>
          <a:p>
            <a:r>
              <a:rPr lang="en-US" sz="1600" dirty="0" err="1"/>
              <a:t>Matriz</a:t>
            </a:r>
            <a:r>
              <a:rPr lang="en-US" sz="1600" dirty="0"/>
              <a:t> de 22 x 79, con </a:t>
            </a:r>
            <a:r>
              <a:rPr lang="en-US" sz="1600" dirty="0" err="1"/>
              <a:t>diseño</a:t>
            </a:r>
            <a:r>
              <a:rPr lang="en-US" sz="1600" dirty="0"/>
              <a:t> de </a:t>
            </a:r>
            <a:r>
              <a:rPr lang="en-US" sz="1600" dirty="0" err="1"/>
              <a:t>residuos</a:t>
            </a:r>
            <a:r>
              <a:rPr lang="en-US" sz="1600" dirty="0"/>
              <a:t> de </a:t>
            </a:r>
            <a:r>
              <a:rPr lang="en-US" sz="1600" dirty="0" err="1"/>
              <a:t>oferta</a:t>
            </a:r>
            <a:r>
              <a:rPr lang="en-US" sz="1600" dirty="0"/>
              <a:t> y </a:t>
            </a:r>
            <a:r>
              <a:rPr lang="en-US" sz="1600" dirty="0" err="1"/>
              <a:t>demanda</a:t>
            </a:r>
            <a:r>
              <a:rPr lang="en-US" sz="1600" dirty="0"/>
              <a:t>, </a:t>
            </a:r>
            <a:r>
              <a:rPr lang="en-US" sz="1600" dirty="0" err="1"/>
              <a:t>minizando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costo</a:t>
            </a:r>
            <a:r>
              <a:rPr lang="en-US" sz="1600" dirty="0"/>
              <a:t> </a:t>
            </a:r>
            <a:r>
              <a:rPr lang="en-US" sz="1600" dirty="0" err="1"/>
              <a:t>generalizado</a:t>
            </a:r>
            <a:r>
              <a:rPr lang="en-US" sz="1600" dirty="0"/>
              <a:t> de </a:t>
            </a:r>
            <a:r>
              <a:rPr lang="en-US" sz="1600" dirty="0" err="1"/>
              <a:t>transporte</a:t>
            </a:r>
            <a:r>
              <a:rPr lang="en-US" sz="1600" dirty="0"/>
              <a:t> que </a:t>
            </a:r>
            <a:r>
              <a:rPr lang="en-US" sz="1600" dirty="0" err="1"/>
              <a:t>incluye</a:t>
            </a:r>
            <a:r>
              <a:rPr lang="en-US" sz="1600" dirty="0"/>
              <a:t> tanto </a:t>
            </a:r>
            <a:r>
              <a:rPr lang="en-US" sz="1600" dirty="0" err="1"/>
              <a:t>sumistro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transporte</a:t>
            </a:r>
            <a:r>
              <a:rPr lang="en-US" sz="1600" dirty="0"/>
              <a:t> del gas natural entre </a:t>
            </a:r>
            <a:r>
              <a:rPr lang="en-US" sz="1600" dirty="0" err="1"/>
              <a:t>nodos</a:t>
            </a:r>
            <a:r>
              <a:rPr lang="en-US" sz="1600" dirty="0"/>
              <a:t> de </a:t>
            </a:r>
            <a:r>
              <a:rPr lang="en-US" sz="1600" dirty="0" err="1"/>
              <a:t>oferta</a:t>
            </a:r>
            <a:r>
              <a:rPr lang="en-US" sz="1600" dirty="0"/>
              <a:t> y </a:t>
            </a:r>
            <a:r>
              <a:rPr lang="en-US" sz="1600" dirty="0" err="1"/>
              <a:t>demanda</a:t>
            </a:r>
            <a:endParaRPr lang="en-US" sz="1600" dirty="0"/>
          </a:p>
          <a:p>
            <a:r>
              <a:rPr lang="en-US" sz="1600" dirty="0"/>
              <a:t>Output</a:t>
            </a:r>
          </a:p>
          <a:p>
            <a:pPr lvl="1">
              <a:buFont typeface="Calibri Light" panose="020F0302020204030204" pitchFamily="34" charset="0"/>
              <a:buChar char="‒"/>
            </a:pPr>
            <a:r>
              <a:rPr lang="en-US" sz="1600" dirty="0" err="1"/>
              <a:t>Asignación</a:t>
            </a:r>
            <a:r>
              <a:rPr lang="en-US" sz="1600" dirty="0"/>
              <a:t> </a:t>
            </a:r>
            <a:r>
              <a:rPr lang="en-US" sz="1600" dirty="0" err="1"/>
              <a:t>óptima</a:t>
            </a:r>
            <a:endParaRPr lang="en-US" sz="1600" dirty="0"/>
          </a:p>
          <a:p>
            <a:pPr lvl="1">
              <a:buFont typeface="Calibri Light" panose="020F0302020204030204" pitchFamily="34" charset="0"/>
              <a:buChar char="‒"/>
            </a:pPr>
            <a:r>
              <a:rPr lang="en-US" sz="1600" dirty="0" err="1"/>
              <a:t>Costo</a:t>
            </a:r>
            <a:r>
              <a:rPr lang="en-US" sz="1600" dirty="0"/>
              <a:t> </a:t>
            </a:r>
            <a:r>
              <a:rPr lang="en-US" sz="1600" dirty="0" err="1"/>
              <a:t>generalizado</a:t>
            </a:r>
            <a:endParaRPr lang="en-US" sz="1600" dirty="0"/>
          </a:p>
          <a:p>
            <a:pPr lvl="1">
              <a:buFont typeface="Calibri Light" panose="020F0302020204030204" pitchFamily="34" charset="0"/>
              <a:buChar char="‒"/>
            </a:pPr>
            <a:r>
              <a:rPr lang="en-US" sz="1600" dirty="0" err="1"/>
              <a:t>Precio</a:t>
            </a:r>
            <a:r>
              <a:rPr lang="en-US" sz="1600" dirty="0"/>
              <a:t> de </a:t>
            </a:r>
            <a:r>
              <a:rPr lang="en-US" sz="1600" dirty="0" err="1"/>
              <a:t>Cusiana</a:t>
            </a:r>
            <a:endParaRPr lang="en-US" sz="1600" dirty="0"/>
          </a:p>
          <a:p>
            <a:pPr lvl="1">
              <a:buFont typeface="Calibri Light" panose="020F0302020204030204" pitchFamily="34" charset="0"/>
              <a:buChar char="‒"/>
            </a:pPr>
            <a:r>
              <a:rPr lang="en-US" sz="1600" dirty="0" err="1"/>
              <a:t>Utilización</a:t>
            </a:r>
            <a:r>
              <a:rPr lang="en-US" sz="1600" dirty="0"/>
              <a:t> de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pozo</a:t>
            </a:r>
            <a:endParaRPr lang="en-US" sz="1600" dirty="0"/>
          </a:p>
          <a:p>
            <a:pPr lvl="1">
              <a:buFont typeface="Calibri Light" panose="020F0302020204030204" pitchFamily="34" charset="0"/>
              <a:buChar char="‒"/>
            </a:pPr>
            <a:r>
              <a:rPr lang="en-US" sz="1600" dirty="0" err="1"/>
              <a:t>Costos</a:t>
            </a:r>
            <a:r>
              <a:rPr lang="en-US" sz="1600" dirty="0"/>
              <a:t> medio para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nodo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42CD37-C859-44CD-853E-5A3427DD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0F7FAC-8EF4-F65F-38A9-582805C3B61A}"/>
              </a:ext>
            </a:extLst>
          </p:cNvPr>
          <p:cNvSpPr txBox="1"/>
          <p:nvPr/>
        </p:nvSpPr>
        <p:spPr>
          <a:xfrm>
            <a:off x="-35422" y="6633005"/>
            <a:ext cx="81564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dirty="0"/>
              <a:t>*Open </a:t>
            </a:r>
            <a:r>
              <a:rPr lang="es-CO" sz="800" dirty="0" err="1"/>
              <a:t>Solver</a:t>
            </a:r>
            <a:r>
              <a:rPr lang="es-CO" sz="800" dirty="0"/>
              <a:t> es un complemento gratuito de Excel, que permite la optimización de grandes matrices. El </a:t>
            </a:r>
            <a:r>
              <a:rPr lang="es-CO" sz="800" dirty="0" err="1"/>
              <a:t>solver</a:t>
            </a:r>
            <a:r>
              <a:rPr lang="es-CO" sz="800" dirty="0"/>
              <a:t> que tiene Excel por default no permite la optimización realizada en este modelo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043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806886-1EA4-3323-45D3-33D53B04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Macro Excel para optimización masiva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35773-A8A0-D989-F608-0C15ABD0E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Se </a:t>
            </a:r>
            <a:r>
              <a:rPr lang="en-US" sz="1700" dirty="0" err="1"/>
              <a:t>realiza</a:t>
            </a:r>
            <a:r>
              <a:rPr lang="en-US" sz="1700" dirty="0"/>
              <a:t> </a:t>
            </a:r>
            <a:r>
              <a:rPr lang="en-US" sz="1700" dirty="0" err="1"/>
              <a:t>una</a:t>
            </a:r>
            <a:r>
              <a:rPr lang="en-US" sz="1700" dirty="0"/>
              <a:t> macro que </a:t>
            </a:r>
            <a:r>
              <a:rPr lang="en-US" sz="1700" dirty="0" err="1"/>
              <a:t>automatiza</a:t>
            </a:r>
            <a:r>
              <a:rPr lang="en-US" sz="1700" dirty="0"/>
              <a:t> corridas </a:t>
            </a:r>
            <a:r>
              <a:rPr lang="en-US" sz="1700" dirty="0" err="1"/>
              <a:t>masivas</a:t>
            </a:r>
            <a:r>
              <a:rPr lang="en-US" sz="1700" dirty="0"/>
              <a:t> del </a:t>
            </a:r>
            <a:r>
              <a:rPr lang="en-US" sz="1700" dirty="0" err="1"/>
              <a:t>modelo</a:t>
            </a:r>
            <a:r>
              <a:rPr lang="en-US" sz="1700" dirty="0"/>
              <a:t> de </a:t>
            </a:r>
            <a:r>
              <a:rPr lang="en-US" sz="1700" dirty="0" err="1"/>
              <a:t>optimización</a:t>
            </a:r>
            <a:r>
              <a:rPr lang="en-US" sz="1700" dirty="0"/>
              <a:t> para </a:t>
            </a:r>
            <a:r>
              <a:rPr lang="en-US" sz="1700" dirty="0" err="1"/>
              <a:t>diferentes</a:t>
            </a:r>
            <a:r>
              <a:rPr lang="en-US" sz="1700" dirty="0"/>
              <a:t> </a:t>
            </a:r>
            <a:r>
              <a:rPr lang="en-US" sz="1700" dirty="0" err="1"/>
              <a:t>cambios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el</a:t>
            </a:r>
            <a:r>
              <a:rPr lang="en-US" sz="1700" dirty="0"/>
              <a:t> </a:t>
            </a:r>
            <a:r>
              <a:rPr lang="en-US" sz="1700" dirty="0" err="1"/>
              <a:t>precio</a:t>
            </a:r>
            <a:r>
              <a:rPr lang="en-US" sz="1700" dirty="0"/>
              <a:t> del </a:t>
            </a:r>
            <a:r>
              <a:rPr lang="en-US" sz="1700" dirty="0" err="1"/>
              <a:t>suministro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Cusiana</a:t>
            </a:r>
            <a:r>
              <a:rPr lang="en-US" sz="1700" dirty="0"/>
              <a:t> (</a:t>
            </a:r>
            <a:r>
              <a:rPr lang="en-US" sz="1700" dirty="0" err="1"/>
              <a:t>incrementos</a:t>
            </a:r>
            <a:r>
              <a:rPr lang="en-US" sz="1700" dirty="0"/>
              <a:t> de 2.000 pesos/MBTU entre 6.800 y 44.800 $/MBTU)</a:t>
            </a:r>
          </a:p>
          <a:p>
            <a:r>
              <a:rPr lang="en-US" sz="1700" dirty="0"/>
              <a:t>Se </a:t>
            </a:r>
            <a:r>
              <a:rPr lang="en-US" sz="1700" dirty="0" err="1"/>
              <a:t>guardan</a:t>
            </a:r>
            <a:r>
              <a:rPr lang="en-US" sz="1700" dirty="0"/>
              <a:t> </a:t>
            </a:r>
            <a:r>
              <a:rPr lang="en-US" sz="1700" dirty="0" err="1"/>
              <a:t>archivos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formato</a:t>
            </a:r>
            <a:r>
              <a:rPr lang="en-US" sz="1700" dirty="0"/>
              <a:t> “.csv” con </a:t>
            </a:r>
            <a:r>
              <a:rPr lang="en-US" sz="1700" dirty="0" err="1"/>
              <a:t>los</a:t>
            </a:r>
            <a:r>
              <a:rPr lang="en-US" sz="1700" dirty="0"/>
              <a:t> </a:t>
            </a:r>
            <a:r>
              <a:rPr lang="en-US" sz="1700" dirty="0" err="1"/>
              <a:t>resultados</a:t>
            </a:r>
            <a:r>
              <a:rPr lang="en-US" sz="1700" dirty="0"/>
              <a:t> de las </a:t>
            </a:r>
            <a:r>
              <a:rPr lang="en-US" sz="1700" dirty="0" err="1"/>
              <a:t>asignaciones</a:t>
            </a:r>
            <a:r>
              <a:rPr lang="en-US" sz="1700" dirty="0"/>
              <a:t>, </a:t>
            </a:r>
            <a:r>
              <a:rPr lang="en-US" sz="1700" dirty="0" err="1"/>
              <a:t>precios</a:t>
            </a:r>
            <a:r>
              <a:rPr lang="en-US" sz="1700" dirty="0"/>
              <a:t>, </a:t>
            </a:r>
            <a:r>
              <a:rPr lang="en-US" sz="1700" dirty="0" err="1"/>
              <a:t>costos</a:t>
            </a:r>
            <a:r>
              <a:rPr lang="en-US" sz="1700" dirty="0"/>
              <a:t> entre </a:t>
            </a:r>
            <a:r>
              <a:rPr lang="en-US" sz="1700" dirty="0" err="1"/>
              <a:t>nodos</a:t>
            </a:r>
            <a:r>
              <a:rPr lang="en-US" sz="1700" dirty="0"/>
              <a:t> y </a:t>
            </a:r>
            <a:r>
              <a:rPr lang="en-US" sz="1700" dirty="0" err="1"/>
              <a:t>utilización</a:t>
            </a:r>
            <a:r>
              <a:rPr lang="en-US" sz="1700" dirty="0"/>
              <a:t> de </a:t>
            </a:r>
            <a:r>
              <a:rPr lang="en-US" sz="1700" dirty="0" err="1"/>
              <a:t>los</a:t>
            </a:r>
            <a:r>
              <a:rPr lang="en-US" sz="1700" dirty="0"/>
              <a:t> </a:t>
            </a:r>
            <a:r>
              <a:rPr lang="en-US" sz="1700" dirty="0" err="1"/>
              <a:t>pozos</a:t>
            </a:r>
            <a:endParaRPr lang="en-US" sz="1700" dirty="0"/>
          </a:p>
        </p:txBody>
      </p:sp>
      <p:pic>
        <p:nvPicPr>
          <p:cNvPr id="6" name="Marcador de contenido 5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3C4F660-BF6D-0987-AEA8-21C231E4FA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055846"/>
            <a:ext cx="6903720" cy="47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51584D72037D418DBB71F692B269A1" ma:contentTypeVersion="17" ma:contentTypeDescription="Crear nuevo documento." ma:contentTypeScope="" ma:versionID="59b90880f03b7b6cca8678876d295d85">
  <xsd:schema xmlns:xsd="http://www.w3.org/2001/XMLSchema" xmlns:xs="http://www.w3.org/2001/XMLSchema" xmlns:p="http://schemas.microsoft.com/office/2006/metadata/properties" xmlns:ns2="1f8cd00a-7ed1-45f4-a1d2-11fa5d528c74" xmlns:ns3="b34339ab-555d-41ee-a400-3aa7e74f922f" targetNamespace="http://schemas.microsoft.com/office/2006/metadata/properties" ma:root="true" ma:fieldsID="d608b91df8c9bec5f370e44e4f621b0f" ns2:_="" ns3:_="">
    <xsd:import namespace="1f8cd00a-7ed1-45f4-a1d2-11fa5d528c74"/>
    <xsd:import namespace="b34339ab-555d-41ee-a400-3aa7e74f92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cd00a-7ed1-45f4-a1d2-11fa5d528c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42cdfcee-ca2d-46b2-8159-5b17d2d80c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339ab-555d-41ee-a400-3aa7e74f922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4e612de-b658-42e2-a180-6e7e5b079436}" ma:internalName="TaxCatchAll" ma:showField="CatchAllData" ma:web="b34339ab-555d-41ee-a400-3aa7e74f92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8cd00a-7ed1-45f4-a1d2-11fa5d528c74">
      <Terms xmlns="http://schemas.microsoft.com/office/infopath/2007/PartnerControls"/>
    </lcf76f155ced4ddcb4097134ff3c332f>
    <TaxCatchAll xmlns="b34339ab-555d-41ee-a400-3aa7e74f922f" xsi:nil="true"/>
    <SharedWithUsers xmlns="b34339ab-555d-41ee-a400-3aa7e74f922f">
      <UserInfo>
        <DisplayName/>
        <AccountId xsi:nil="true"/>
        <AccountType/>
      </UserInfo>
    </SharedWithUsers>
    <MediaLengthInSeconds xmlns="1f8cd00a-7ed1-45f4-a1d2-11fa5d528c74" xsi:nil="true"/>
  </documentManagement>
</p:properties>
</file>

<file path=customXml/itemProps1.xml><?xml version="1.0" encoding="utf-8"?>
<ds:datastoreItem xmlns:ds="http://schemas.openxmlformats.org/officeDocument/2006/customXml" ds:itemID="{6D8AC656-63DC-4F3D-B9BC-D2716D5753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F1990-9647-4EC0-8A13-5A89F15E5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cd00a-7ed1-45f4-a1d2-11fa5d528c74"/>
    <ds:schemaRef ds:uri="b34339ab-555d-41ee-a400-3aa7e74f92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2470AB-FE2F-4E29-BACC-71B93DDC60EE}">
  <ds:schemaRefs>
    <ds:schemaRef ds:uri="http://schemas.microsoft.com/office/2006/metadata/properties"/>
    <ds:schemaRef ds:uri="http://schemas.microsoft.com/office/infopath/2007/PartnerControls"/>
    <ds:schemaRef ds:uri="1f8cd00a-7ed1-45f4-a1d2-11fa5d528c74"/>
    <ds:schemaRef ds:uri="b34339ab-555d-41ee-a400-3aa7e74f92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918</Words>
  <Application>Microsoft Office PowerPoint</Application>
  <PresentationFormat>Panorámica</PresentationFormat>
  <Paragraphs>78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Guía Metodológica</vt:lpstr>
      <vt:lpstr>Diagrama del flujo de datos</vt:lpstr>
      <vt:lpstr>1. Recopilación de información</vt:lpstr>
      <vt:lpstr>1. Recopilación de información Demanda</vt:lpstr>
      <vt:lpstr>1. Recopilación de información Oferta</vt:lpstr>
      <vt:lpstr>1. Recopilación de información Costos de transporte</vt:lpstr>
      <vt:lpstr>1. Recopilación de información Precio suministro</vt:lpstr>
      <vt:lpstr>2. Calibración modelo de optimización</vt:lpstr>
      <vt:lpstr>3. Macro Excel para optimización masiva</vt:lpstr>
      <vt:lpstr>4. Diseño y ejecución programa de captura de información (do file en Stata 17.0)</vt:lpstr>
      <vt:lpstr>5. Se exportan bases de datos de resultados en Excel, formato “xlsx”</vt:lpstr>
      <vt:lpstr>6. Se consolida toda la información en el archivo “Funciones de Ingreso.xlsx”* </vt:lpstr>
      <vt:lpstr>7. Macro Excel para optimización con precios eficientes</vt:lpstr>
      <vt:lpstr>8. Ejecución programa Stata para consolidar resultados</vt:lpstr>
      <vt:lpstr>9. Se exportan bases de datos de resultados en Excel, formato “xlsx”</vt:lpstr>
      <vt:lpstr>10. Se consolida toda la información en el archivo “Modelo de Beneficios.xlsx” </vt:lpstr>
      <vt:lpstr>11. Entrega de archivos Excel de resultados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Metodológica</dc:title>
  <dc:creator>Francisco Javier Perdomo Niño</dc:creator>
  <cp:lastModifiedBy>Libardo Acero Garcia</cp:lastModifiedBy>
  <cp:revision>20</cp:revision>
  <dcterms:created xsi:type="dcterms:W3CDTF">2022-11-08T01:10:39Z</dcterms:created>
  <dcterms:modified xsi:type="dcterms:W3CDTF">2023-05-10T03:00:10Z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0x0101009151584D72037D418DBB71F692B269A1</vt:lpwstr>
  </property>
  <property fmtid="{D5CDD505-2E9C-101B-9397-08002B2CF9AE}" pid="3" name="Order">
    <vt:r8>19600400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ColorHex">
    <vt:lpwstr/>
  </property>
  <property fmtid="{D5CDD505-2E9C-101B-9397-08002B2CF9AE}" pid="7" name="_Emoji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_ColorTag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