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70" r:id="rId10"/>
    <p:sldId id="263" r:id="rId11"/>
    <p:sldId id="264" r:id="rId12"/>
    <p:sldId id="265" r:id="rId13"/>
    <p:sldId id="268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6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3291E-86C5-4A33-9251-18632EBF6BF3}" type="datetimeFigureOut">
              <a:rPr lang="en-US" smtClean="0"/>
              <a:pPr/>
              <a:t>2/3/2009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E252-1CF8-4B32-BDCB-BE10FA315AC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ABE252-1CF8-4B32-BDCB-BE10FA315AC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8AA0D-EC98-4D1C-8214-AFABC3CDBD9E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EFB78-997B-4226-A308-800D43392B4E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3755A-FAD5-4FBE-A75A-6D7DCF19546E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37A0A-873A-4DAD-A796-CD83C9F0347C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2878-4A0F-4EA6-891D-D67D86503698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36082-975E-4380-9EDE-28EE848B3C29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EF6E-DD3A-4700-B415-BA6E93F28ECB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8B8A7-5C99-4DC0-8761-B4A878D397D4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92BBE-2569-4642-BD36-E73CC6425B07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72D5-E405-4AC4-B729-E85261CDA83F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A7C-1F8B-4841-B5BD-2748B8B34D9B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0FE4E-5C31-4CA0-B880-FE527F44CBFE}" type="datetime1">
              <a:rPr lang="en-US" smtClean="0"/>
              <a:pPr/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52E1-AFAC-469B-A194-D9CA9D1BD5C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Colombia Spot Market</a:t>
            </a:r>
            <a:br>
              <a:rPr lang="en-US" dirty="0" smtClean="0"/>
            </a:br>
            <a:r>
              <a:rPr lang="en-US" dirty="0" smtClean="0"/>
              <a:t>and Interconnections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Peter Cramton</a:t>
            </a:r>
          </a:p>
          <a:p>
            <a:r>
              <a:rPr lang="en-US" smtClean="0"/>
              <a:t>24 </a:t>
            </a:r>
            <a:r>
              <a:rPr lang="en-US" dirty="0" smtClean="0"/>
              <a:t>January 2009</a:t>
            </a:r>
          </a:p>
          <a:p>
            <a:r>
              <a:rPr lang="en-US" sz="2400" dirty="0" smtClean="0"/>
              <a:t>Professor of Economics, University of Maryland</a:t>
            </a:r>
            <a:br>
              <a:rPr lang="en-US" sz="2400" dirty="0" smtClean="0"/>
            </a:br>
            <a:r>
              <a:rPr lang="en-US" sz="2400" dirty="0" smtClean="0"/>
              <a:t>Chairman, Market Design Inc.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 other market 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Three-part bids</a:t>
            </a:r>
          </a:p>
          <a:p>
            <a:r>
              <a:rPr lang="en-US" dirty="0" smtClean="0"/>
              <a:t>Locational marginal prices </a:t>
            </a:r>
            <a:br>
              <a:rPr lang="en-US" dirty="0" smtClean="0"/>
            </a:br>
            <a:r>
              <a:rPr lang="en-US" dirty="0" smtClean="0"/>
              <a:t>(LMP or nodal pricing)</a:t>
            </a:r>
          </a:p>
          <a:p>
            <a:r>
              <a:rPr lang="en-US" dirty="0" smtClean="0"/>
              <a:t>Information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Three-part bids for thermal units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Start-up cost</a:t>
            </a:r>
          </a:p>
          <a:p>
            <a:r>
              <a:rPr lang="en-US" dirty="0" smtClean="0"/>
              <a:t>No-load cost</a:t>
            </a:r>
          </a:p>
          <a:p>
            <a:r>
              <a:rPr lang="en-US" dirty="0" smtClean="0"/>
              <a:t>Marginal cost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for three-part bids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for efficient dispatch of thermal units</a:t>
            </a:r>
          </a:p>
          <a:p>
            <a:pPr lvl="1"/>
            <a:r>
              <a:rPr lang="en-US" dirty="0" smtClean="0"/>
              <a:t>Start-up and no-load costs can be significant</a:t>
            </a:r>
          </a:p>
          <a:p>
            <a:pPr lvl="1"/>
            <a:r>
              <a:rPr lang="en-US" dirty="0" smtClean="0"/>
              <a:t>XM cannot efficiently dispatch with this information</a:t>
            </a:r>
          </a:p>
          <a:p>
            <a:r>
              <a:rPr lang="en-US" dirty="0" smtClean="0"/>
              <a:t>Otherwise, generator distorts MC to account for how the bidder thinks the plant may be used</a:t>
            </a:r>
          </a:p>
          <a:p>
            <a:r>
              <a:rPr lang="en-US" dirty="0" smtClean="0"/>
              <a:t>Note well: Start-up and no-load costs are only paid in the event that the generator is not breaking even (as bid) over entire 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power with three-part bids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Only bid start-up and no-load once a month</a:t>
            </a:r>
          </a:p>
          <a:p>
            <a:r>
              <a:rPr lang="en-US" dirty="0" smtClean="0"/>
              <a:t>MC only bid once a day</a:t>
            </a:r>
          </a:p>
          <a:p>
            <a:r>
              <a:rPr lang="en-US" dirty="0" smtClean="0"/>
              <a:t>Only a single MC bid, rather than a schedule</a:t>
            </a:r>
          </a:p>
          <a:p>
            <a:r>
              <a:rPr lang="en-US" dirty="0" smtClean="0"/>
              <a:t>Market power much more severe with 1-part bids</a:t>
            </a:r>
          </a:p>
          <a:p>
            <a:pPr lvl="1"/>
            <a:r>
              <a:rPr lang="en-US" dirty="0" smtClean="0"/>
              <a:t>Better transparency with 3-part</a:t>
            </a:r>
          </a:p>
          <a:p>
            <a:pPr lvl="1"/>
            <a:r>
              <a:rPr lang="en-US" dirty="0" smtClean="0"/>
              <a:t>Distortions required with 1-part</a:t>
            </a:r>
          </a:p>
          <a:p>
            <a:pPr lvl="2"/>
            <a:r>
              <a:rPr lang="en-US" dirty="0" smtClean="0"/>
              <a:t>Increase in MC bid (to cover start-up cost)</a:t>
            </a:r>
          </a:p>
          <a:p>
            <a:pPr lvl="2"/>
            <a:r>
              <a:rPr lang="en-US" dirty="0" smtClean="0"/>
              <a:t>Increase in Min operating level (to avoid no load loss)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Locational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Necessary for efficient dispatch in real time</a:t>
            </a:r>
          </a:p>
          <a:p>
            <a:r>
              <a:rPr lang="en-US" dirty="0" smtClean="0"/>
              <a:t>Account directly for locational differences arising from transmission constraints</a:t>
            </a:r>
          </a:p>
          <a:p>
            <a:r>
              <a:rPr lang="en-US" dirty="0" smtClean="0"/>
              <a:t>If constraints are not binding, then no price differences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Locational prices and market 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severe market power in load pockets</a:t>
            </a:r>
          </a:p>
          <a:p>
            <a:r>
              <a:rPr lang="en-US" dirty="0" smtClean="0"/>
              <a:t>Addressed by constraining bids when competition is limited</a:t>
            </a:r>
          </a:p>
          <a:p>
            <a:pPr lvl="1"/>
            <a:r>
              <a:rPr lang="en-US" dirty="0" smtClean="0"/>
              <a:t>PJM’s 3-pival supplier test</a:t>
            </a:r>
          </a:p>
          <a:p>
            <a:pPr lvl="2"/>
            <a:r>
              <a:rPr lang="en-US" dirty="0" smtClean="0"/>
              <a:t>Can competitive supply less supply of three largest satisfy all demand in location?</a:t>
            </a:r>
          </a:p>
          <a:p>
            <a:pPr lvl="2"/>
            <a:r>
              <a:rPr lang="en-US" dirty="0" smtClean="0"/>
              <a:t>If not, then bids limited to cost + 10%</a:t>
            </a:r>
          </a:p>
          <a:p>
            <a:pPr lvl="2"/>
            <a:r>
              <a:rPr lang="en-US" dirty="0" smtClean="0"/>
              <a:t>Need estimate of opportunity cost for hydro unit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information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Colombia currently has full transparency</a:t>
            </a:r>
          </a:p>
          <a:p>
            <a:pPr lvl="1"/>
            <a:r>
              <a:rPr lang="en-US" dirty="0" smtClean="0"/>
              <a:t>All bid information revealed after bidding period</a:t>
            </a:r>
          </a:p>
          <a:p>
            <a:r>
              <a:rPr lang="en-US" dirty="0" smtClean="0"/>
              <a:t>Allows day-by-day punishment for deviation from tacit collusion</a:t>
            </a:r>
          </a:p>
          <a:p>
            <a:pPr lvl="1"/>
            <a:r>
              <a:rPr lang="en-US" dirty="0" smtClean="0"/>
              <a:t>Much easier to support tacit collusion</a:t>
            </a:r>
          </a:p>
          <a:p>
            <a:r>
              <a:rPr lang="en-US" dirty="0" smtClean="0"/>
              <a:t>Anonymous bids would be better</a:t>
            </a:r>
          </a:p>
          <a:p>
            <a:r>
              <a:rPr lang="en-US" dirty="0" smtClean="0"/>
              <a:t>Then reveal all bids after 90 days</a:t>
            </a:r>
          </a:p>
          <a:p>
            <a:pPr lvl="1"/>
            <a:r>
              <a:rPr lang="en-US" dirty="0" smtClean="0"/>
              <a:t>Has benefits of full transparency</a:t>
            </a:r>
          </a:p>
          <a:p>
            <a:pPr lvl="1"/>
            <a:r>
              <a:rPr lang="en-US" dirty="0" smtClean="0"/>
              <a:t>But does not allow immediate punishment of defectors from tacit 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Ecuador</a:t>
            </a:r>
          </a:p>
          <a:p>
            <a:pPr lvl="1"/>
            <a:r>
              <a:rPr lang="en-US" dirty="0" smtClean="0"/>
              <a:t>Import 	395 MW</a:t>
            </a:r>
          </a:p>
          <a:p>
            <a:pPr lvl="1"/>
            <a:r>
              <a:rPr lang="en-US" dirty="0" smtClean="0"/>
              <a:t>Export 	535 MW</a:t>
            </a:r>
          </a:p>
          <a:p>
            <a:r>
              <a:rPr lang="en-US" dirty="0" smtClean="0"/>
              <a:t>Venezuela </a:t>
            </a:r>
          </a:p>
          <a:p>
            <a:pPr lvl="1"/>
            <a:r>
              <a:rPr lang="en-US" dirty="0" smtClean="0"/>
              <a:t>Import 	205 MW</a:t>
            </a:r>
          </a:p>
          <a:p>
            <a:pPr lvl="1"/>
            <a:r>
              <a:rPr lang="en-US" dirty="0" smtClean="0"/>
              <a:t>Export 	336 MW</a:t>
            </a:r>
          </a:p>
          <a:p>
            <a:r>
              <a:rPr lang="en-US" dirty="0" smtClean="0"/>
              <a:t>Panama</a:t>
            </a:r>
          </a:p>
          <a:p>
            <a:pPr lvl="1"/>
            <a:r>
              <a:rPr lang="en-US" dirty="0" smtClean="0"/>
              <a:t>Import	300 MW</a:t>
            </a:r>
          </a:p>
          <a:p>
            <a:pPr lvl="1"/>
            <a:r>
              <a:rPr lang="en-US" dirty="0" smtClean="0"/>
              <a:t>Export 	300 MW</a:t>
            </a:r>
          </a:p>
          <a:p>
            <a:r>
              <a:rPr lang="en-US" dirty="0" smtClean="0"/>
              <a:t>Total </a:t>
            </a:r>
          </a:p>
          <a:p>
            <a:pPr lvl="1"/>
            <a:r>
              <a:rPr lang="en-US" dirty="0" smtClean="0"/>
              <a:t>Import 	900 MW</a:t>
            </a:r>
          </a:p>
          <a:p>
            <a:pPr lvl="1"/>
            <a:r>
              <a:rPr lang="en-US" dirty="0" smtClean="0"/>
              <a:t>Export 	1171 MW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Ecuador (today)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Treated like Colombia demand</a:t>
            </a:r>
          </a:p>
          <a:p>
            <a:pPr lvl="1"/>
            <a:r>
              <a:rPr lang="en-US" dirty="0" smtClean="0"/>
              <a:t>Export to Ecuador added to Colombia demand D</a:t>
            </a:r>
            <a:r>
              <a:rPr lang="en-US" baseline="-25000" dirty="0" smtClean="0"/>
              <a:t>C</a:t>
            </a:r>
          </a:p>
          <a:p>
            <a:pPr lvl="1"/>
            <a:r>
              <a:rPr lang="en-US" dirty="0" smtClean="0"/>
              <a:t>Export may raise Colombia spot price P</a:t>
            </a:r>
            <a:r>
              <a:rPr lang="en-US" baseline="-25000" dirty="0" smtClean="0"/>
              <a:t>C</a:t>
            </a:r>
          </a:p>
          <a:p>
            <a:r>
              <a:rPr lang="en-US" dirty="0" smtClean="0"/>
              <a:t>Ecuador pays Ecuador spot price P</a:t>
            </a:r>
            <a:r>
              <a:rPr lang="en-US" baseline="-25000" dirty="0" smtClean="0"/>
              <a:t>E</a:t>
            </a:r>
          </a:p>
          <a:p>
            <a:r>
              <a:rPr lang="en-US" dirty="0" smtClean="0"/>
              <a:t>Difference P</a:t>
            </a:r>
            <a:r>
              <a:rPr lang="en-US" baseline="-25000" dirty="0" smtClean="0"/>
              <a:t>E</a:t>
            </a:r>
            <a:r>
              <a:rPr lang="en-US" dirty="0" smtClean="0"/>
              <a:t> – P</a:t>
            </a:r>
            <a:r>
              <a:rPr lang="en-US" baseline="-25000" dirty="0" smtClean="0"/>
              <a:t>C</a:t>
            </a:r>
            <a:r>
              <a:rPr lang="en-US" dirty="0" smtClean="0"/>
              <a:t> = congestion rent</a:t>
            </a:r>
          </a:p>
          <a:p>
            <a:r>
              <a:rPr lang="en-US" dirty="0" smtClean="0"/>
              <a:t>Congestion rent is split between C and E</a:t>
            </a:r>
          </a:p>
          <a:p>
            <a:pPr lvl="1"/>
            <a:r>
              <a:rPr lang="en-US" dirty="0" smtClean="0"/>
              <a:t>Colombia gets share D</a:t>
            </a:r>
            <a:r>
              <a:rPr lang="en-US" baseline="-25000" dirty="0" smtClean="0"/>
              <a:t>C</a:t>
            </a:r>
            <a:r>
              <a:rPr lang="en-US" dirty="0" smtClean="0"/>
              <a:t>/(D</a:t>
            </a:r>
            <a:r>
              <a:rPr lang="en-US" baseline="-25000" dirty="0" smtClean="0"/>
              <a:t>C</a:t>
            </a:r>
            <a:r>
              <a:rPr lang="en-US" dirty="0" smtClean="0"/>
              <a:t>+X</a:t>
            </a:r>
            <a:r>
              <a:rPr lang="en-US" baseline="-25000" dirty="0" smtClean="0"/>
              <a:t>E</a:t>
            </a:r>
            <a:r>
              <a:rPr lang="en-US" dirty="0" smtClean="0"/>
              <a:t>) (i.e., nearly 100%)</a:t>
            </a:r>
          </a:p>
          <a:p>
            <a:pPr lvl="1"/>
            <a:r>
              <a:rPr lang="en-US" dirty="0" smtClean="0"/>
              <a:t>Mostly used to subsidize Colombia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Ecuador (future)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Treated like Colombia demand</a:t>
            </a:r>
          </a:p>
          <a:p>
            <a:pPr lvl="1"/>
            <a:r>
              <a:rPr lang="en-US" dirty="0" smtClean="0"/>
              <a:t>Export to Ecuador added to Colombia demand D</a:t>
            </a:r>
            <a:r>
              <a:rPr lang="en-US" baseline="-25000" dirty="0" smtClean="0"/>
              <a:t>C</a:t>
            </a:r>
          </a:p>
          <a:p>
            <a:pPr lvl="1"/>
            <a:r>
              <a:rPr lang="en-US" dirty="0" smtClean="0"/>
              <a:t>Export may raise Colombia spot price P</a:t>
            </a:r>
            <a:r>
              <a:rPr lang="en-US" baseline="-25000" dirty="0" smtClean="0"/>
              <a:t>C</a:t>
            </a:r>
          </a:p>
          <a:p>
            <a:r>
              <a:rPr lang="en-US" dirty="0" smtClean="0"/>
              <a:t>Ecuador pays Ecuador spot price P</a:t>
            </a:r>
            <a:r>
              <a:rPr lang="en-US" baseline="-25000" dirty="0" smtClean="0"/>
              <a:t>E</a:t>
            </a:r>
          </a:p>
          <a:p>
            <a:r>
              <a:rPr lang="en-US" dirty="0" smtClean="0"/>
              <a:t>Difference P</a:t>
            </a:r>
            <a:r>
              <a:rPr lang="en-US" baseline="-25000" dirty="0" smtClean="0"/>
              <a:t>E</a:t>
            </a:r>
            <a:r>
              <a:rPr lang="en-US" dirty="0" smtClean="0"/>
              <a:t> – P</a:t>
            </a:r>
            <a:r>
              <a:rPr lang="en-US" baseline="-25000" dirty="0" smtClean="0"/>
              <a:t>C</a:t>
            </a:r>
            <a:r>
              <a:rPr lang="en-US" dirty="0" smtClean="0"/>
              <a:t> = congestion rent</a:t>
            </a:r>
          </a:p>
          <a:p>
            <a:r>
              <a:rPr lang="en-US" dirty="0" smtClean="0"/>
              <a:t>Congestion rent is split between C and E</a:t>
            </a:r>
          </a:p>
          <a:p>
            <a:pPr lvl="1"/>
            <a:r>
              <a:rPr lang="en-US" dirty="0" smtClean="0"/>
              <a:t>Colombia gets 50% share</a:t>
            </a:r>
          </a:p>
          <a:p>
            <a:pPr lvl="1"/>
            <a:r>
              <a:rPr lang="en-US" dirty="0" smtClean="0"/>
              <a:t>Mostly used to subsidize Colombia demand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Venezuela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Venezuela agent bids import price in DA market, just like Colombia supply</a:t>
            </a:r>
          </a:p>
          <a:p>
            <a:r>
              <a:rPr lang="en-US" dirty="0" smtClean="0"/>
              <a:t>For export, agent self-schedules (no bid)</a:t>
            </a:r>
          </a:p>
          <a:p>
            <a:r>
              <a:rPr lang="en-US" dirty="0" smtClean="0"/>
              <a:t>Agent pays price found from marching up Colombia supply curve by amount of self-schedule</a:t>
            </a:r>
          </a:p>
          <a:p>
            <a:r>
              <a:rPr lang="en-US" dirty="0" smtClean="0"/>
              <a:t>Higher Venezuela price is received by suppliers with offers between P</a:t>
            </a:r>
            <a:r>
              <a:rPr lang="en-US" baseline="-25000" dirty="0" smtClean="0"/>
              <a:t>C</a:t>
            </a:r>
            <a:r>
              <a:rPr lang="en-US" dirty="0" smtClean="0"/>
              <a:t> and P</a:t>
            </a:r>
            <a:r>
              <a:rPr lang="en-US" baseline="-25000" dirty="0" smtClean="0"/>
              <a:t>V</a:t>
            </a:r>
          </a:p>
          <a:p>
            <a:r>
              <a:rPr lang="en-US" dirty="0" smtClean="0"/>
              <a:t>Venezuela export does not impact P</a:t>
            </a:r>
            <a:r>
              <a:rPr lang="en-US" baseline="-25000" dirty="0" smtClean="0"/>
              <a:t>C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Venezuela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two prices within the same zone distorts bids</a:t>
            </a:r>
          </a:p>
          <a:p>
            <a:pPr lvl="1"/>
            <a:r>
              <a:rPr lang="en-US" dirty="0" smtClean="0"/>
              <a:t>Supplies compete to get the higher clearing price</a:t>
            </a:r>
          </a:p>
          <a:p>
            <a:pPr lvl="1"/>
            <a:r>
              <a:rPr lang="en-US" dirty="0" smtClean="0"/>
              <a:t>Pushes lower price up to higher price (the true clearing price)</a:t>
            </a:r>
          </a:p>
          <a:p>
            <a:pPr lvl="1"/>
            <a:r>
              <a:rPr lang="en-US" dirty="0" smtClean="0"/>
              <a:t>Result is a distorted supply schedule that is too flat at the clearing price (for lower quantities)</a:t>
            </a:r>
          </a:p>
          <a:p>
            <a:pPr lvl="2"/>
            <a:r>
              <a:rPr lang="en-US" dirty="0" smtClean="0"/>
              <a:t>Political trick fails</a:t>
            </a:r>
          </a:p>
          <a:p>
            <a:pPr lvl="2"/>
            <a:r>
              <a:rPr lang="en-US" dirty="0" smtClean="0"/>
              <a:t>Political trick introduces inefficiencies in dispatch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Interconnection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Efficient dispatch in all countries</a:t>
            </a:r>
          </a:p>
          <a:p>
            <a:pPr lvl="1"/>
            <a:r>
              <a:rPr lang="en-US" dirty="0" smtClean="0"/>
              <a:t>Optimal use of lines</a:t>
            </a:r>
          </a:p>
          <a:p>
            <a:pPr lvl="1"/>
            <a:r>
              <a:rPr lang="en-US" dirty="0" smtClean="0"/>
              <a:t>Subject to political constraints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Use mechanism that leads to efficient dispatch</a:t>
            </a:r>
          </a:p>
          <a:p>
            <a:pPr lvl="2"/>
            <a:r>
              <a:rPr lang="en-US" dirty="0" smtClean="0"/>
              <a:t>Gather information sufficient for efficient dispatch</a:t>
            </a:r>
          </a:p>
          <a:p>
            <a:pPr lvl="2"/>
            <a:r>
              <a:rPr lang="en-US" dirty="0" smtClean="0"/>
              <a:t>Use prices that support efficient dispatch</a:t>
            </a:r>
          </a:p>
          <a:p>
            <a:pPr lvl="2"/>
            <a:r>
              <a:rPr lang="en-US" dirty="0" smtClean="0"/>
              <a:t>Use congestion rents to satisfy political constraints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day require supply offers from each country for a range around demand</a:t>
            </a:r>
          </a:p>
          <a:p>
            <a:r>
              <a:rPr lang="en-US" dirty="0" smtClean="0"/>
              <a:t>Colombia	[D</a:t>
            </a:r>
            <a:r>
              <a:rPr lang="en-US" baseline="-25000" dirty="0" smtClean="0"/>
              <a:t>C</a:t>
            </a:r>
            <a:r>
              <a:rPr lang="en-US" dirty="0" smtClean="0"/>
              <a:t> – 900, D</a:t>
            </a:r>
            <a:r>
              <a:rPr lang="en-US" baseline="-25000" dirty="0" smtClean="0"/>
              <a:t>C</a:t>
            </a:r>
            <a:r>
              <a:rPr lang="en-US" dirty="0" smtClean="0"/>
              <a:t> + 1161]</a:t>
            </a:r>
          </a:p>
          <a:p>
            <a:r>
              <a:rPr lang="en-US" dirty="0" smtClean="0"/>
              <a:t>Ecuador		[D</a:t>
            </a:r>
            <a:r>
              <a:rPr lang="en-US" baseline="-25000" dirty="0" smtClean="0"/>
              <a:t>E</a:t>
            </a:r>
            <a:r>
              <a:rPr lang="en-US" dirty="0" smtClean="0"/>
              <a:t> – 535, D</a:t>
            </a:r>
            <a:r>
              <a:rPr lang="en-US" baseline="-25000" dirty="0" smtClean="0"/>
              <a:t>E</a:t>
            </a:r>
            <a:r>
              <a:rPr lang="en-US" dirty="0" smtClean="0"/>
              <a:t> + 395]</a:t>
            </a:r>
          </a:p>
          <a:p>
            <a:r>
              <a:rPr lang="en-US" dirty="0" smtClean="0"/>
              <a:t>Venezuela	[D</a:t>
            </a:r>
            <a:r>
              <a:rPr lang="en-US" baseline="-25000" dirty="0" smtClean="0"/>
              <a:t>V</a:t>
            </a:r>
            <a:r>
              <a:rPr lang="en-US" dirty="0" smtClean="0"/>
              <a:t> – 336, D</a:t>
            </a:r>
            <a:r>
              <a:rPr lang="en-US" baseline="-25000" dirty="0" smtClean="0"/>
              <a:t>V</a:t>
            </a:r>
            <a:r>
              <a:rPr lang="en-US" dirty="0" smtClean="0"/>
              <a:t> + 205]</a:t>
            </a:r>
          </a:p>
          <a:p>
            <a:r>
              <a:rPr lang="en-US" dirty="0" smtClean="0"/>
              <a:t>Panama		[D</a:t>
            </a:r>
            <a:r>
              <a:rPr lang="en-US" baseline="-25000" dirty="0" smtClean="0"/>
              <a:t>P</a:t>
            </a:r>
            <a:r>
              <a:rPr lang="en-US" dirty="0" smtClean="0"/>
              <a:t> – 300, D</a:t>
            </a:r>
            <a:r>
              <a:rPr lang="en-US" baseline="-25000" dirty="0" smtClean="0"/>
              <a:t>P</a:t>
            </a:r>
            <a:r>
              <a:rPr lang="en-US" dirty="0" smtClean="0"/>
              <a:t> + 300]</a:t>
            </a:r>
          </a:p>
          <a:p>
            <a:r>
              <a:rPr lang="en-US" dirty="0" smtClean="0"/>
              <a:t>Simultaneously determine efficient dispatch of all units and use of all 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Efficient dispatch and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Determine prices for each of four zones </a:t>
            </a:r>
            <a:br>
              <a:rPr lang="en-US" dirty="0" smtClean="0"/>
            </a:b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, P</a:t>
            </a:r>
            <a:r>
              <a:rPr lang="en-US" baseline="-25000" dirty="0" smtClean="0"/>
              <a:t>V</a:t>
            </a:r>
            <a:r>
              <a:rPr lang="en-US" dirty="0" smtClean="0"/>
              <a:t>, P</a:t>
            </a:r>
            <a:r>
              <a:rPr lang="en-US" baseline="-25000" dirty="0" smtClean="0"/>
              <a:t>E</a:t>
            </a:r>
            <a:r>
              <a:rPr lang="en-US" dirty="0" smtClean="0"/>
              <a:t>, P</a:t>
            </a:r>
            <a:r>
              <a:rPr lang="en-US" baseline="-25000" dirty="0" smtClean="0"/>
              <a:t>p</a:t>
            </a:r>
            <a:r>
              <a:rPr lang="en-US" dirty="0" smtClean="0"/>
              <a:t> that support efficient dispatch</a:t>
            </a:r>
            <a:endParaRPr lang="en-US" baseline="-25000" dirty="0" smtClean="0"/>
          </a:p>
          <a:p>
            <a:r>
              <a:rPr lang="en-US" dirty="0" smtClean="0"/>
              <a:t>Both suppliers and demanders in zone z are paid/pay the zonal price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z</a:t>
            </a:r>
            <a:endParaRPr lang="en-US" dirty="0" smtClean="0"/>
          </a:p>
          <a:p>
            <a:r>
              <a:rPr lang="en-US" dirty="0" smtClean="0"/>
              <a:t>Price differences only exist if congestion</a:t>
            </a:r>
          </a:p>
          <a:p>
            <a:r>
              <a:rPr lang="en-US" dirty="0" smtClean="0"/>
              <a:t>Price differences create congestion rents</a:t>
            </a:r>
          </a:p>
          <a:p>
            <a:r>
              <a:rPr lang="en-US" dirty="0" smtClean="0"/>
              <a:t>Congestion rents can be used to handle political constraints</a:t>
            </a:r>
          </a:p>
          <a:p>
            <a:pPr lvl="1"/>
            <a:r>
              <a:rPr lang="en-US" dirty="0" smtClean="0"/>
              <a:t>Fund subsidies for poor consumers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52E1-AFAC-469B-A194-D9CA9D1BD5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656</Words>
  <Application>Microsoft Office PowerPoint</Application>
  <PresentationFormat>Presentación en pantalla (4:3)</PresentationFormat>
  <Paragraphs>147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Office Theme</vt:lpstr>
      <vt:lpstr>Colombia Spot Market and Interconnections</vt:lpstr>
      <vt:lpstr>Interconnections</vt:lpstr>
      <vt:lpstr>Ecuador (today)</vt:lpstr>
      <vt:lpstr>Ecuador (future)</vt:lpstr>
      <vt:lpstr>Venezuela</vt:lpstr>
      <vt:lpstr>Problem with Venezuela solution</vt:lpstr>
      <vt:lpstr>Interconnection proposal</vt:lpstr>
      <vt:lpstr>Efficient dispatch</vt:lpstr>
      <vt:lpstr>Efficient dispatch and pricing</vt:lpstr>
      <vt:lpstr>Consider other market improvements</vt:lpstr>
      <vt:lpstr>Three-part bids for thermal units</vt:lpstr>
      <vt:lpstr>Motivation for three-part bids</vt:lpstr>
      <vt:lpstr>Market power with three-part bids</vt:lpstr>
      <vt:lpstr>Locational prices</vt:lpstr>
      <vt:lpstr>Locational prices and market power</vt:lpstr>
      <vt:lpstr>Improved information policy</vt:lpstr>
    </vt:vector>
  </TitlesOfParts>
  <Company>University of Maryland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Colombia Spot Market: How to Handle Interconnections?</dc:title>
  <dc:creator>Peter Cramton</dc:creator>
  <cp:lastModifiedBy>lsrojas</cp:lastModifiedBy>
  <cp:revision>6</cp:revision>
  <dcterms:created xsi:type="dcterms:W3CDTF">2009-01-23T14:39:52Z</dcterms:created>
  <dcterms:modified xsi:type="dcterms:W3CDTF">2009-02-03T21:44:43Z</dcterms:modified>
</cp:coreProperties>
</file>